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7" r:id="rId4"/>
    <p:sldId id="258" r:id="rId5"/>
    <p:sldId id="259" r:id="rId6"/>
    <p:sldId id="260" r:id="rId7"/>
    <p:sldId id="270" r:id="rId8"/>
    <p:sldId id="272" r:id="rId9"/>
    <p:sldId id="273" r:id="rId10"/>
    <p:sldId id="274" r:id="rId11"/>
    <p:sldId id="271" r:id="rId12"/>
    <p:sldId id="290" r:id="rId13"/>
    <p:sldId id="261" r:id="rId14"/>
    <p:sldId id="262" r:id="rId15"/>
    <p:sldId id="263" r:id="rId16"/>
    <p:sldId id="264" r:id="rId17"/>
    <p:sldId id="287" r:id="rId18"/>
    <p:sldId id="285" r:id="rId19"/>
    <p:sldId id="265" r:id="rId20"/>
    <p:sldId id="275" r:id="rId21"/>
    <p:sldId id="276" r:id="rId22"/>
    <p:sldId id="277" r:id="rId23"/>
    <p:sldId id="278" r:id="rId24"/>
    <p:sldId id="279" r:id="rId25"/>
    <p:sldId id="286" r:id="rId26"/>
    <p:sldId id="280" r:id="rId27"/>
    <p:sldId id="296" r:id="rId28"/>
    <p:sldId id="289" r:id="rId29"/>
    <p:sldId id="288" r:id="rId30"/>
    <p:sldId id="281" r:id="rId31"/>
    <p:sldId id="284" r:id="rId32"/>
    <p:sldId id="282" r:id="rId33"/>
    <p:sldId id="283" r:id="rId34"/>
  </p:sldIdLst>
  <p:sldSz cx="9144000" cy="6858000" type="screen4x3"/>
  <p:notesSz cx="7023100" cy="9309100"/>
  <p:defaultTextStyle>
    <a:defPPr>
      <a:defRPr lang="en-US"/>
    </a:defPPr>
    <a:lvl1pPr algn="ctr" rtl="0" fontAlgn="base">
      <a:spcBef>
        <a:spcPct val="0"/>
      </a:spcBef>
      <a:spcAft>
        <a:spcPct val="0"/>
      </a:spcAft>
      <a:defRPr b="1" kern="1200">
        <a:solidFill>
          <a:srgbClr val="FFCC00"/>
        </a:solidFill>
        <a:latin typeface="Arial" charset="0"/>
        <a:ea typeface="+mn-ea"/>
        <a:cs typeface="+mn-cs"/>
      </a:defRPr>
    </a:lvl1pPr>
    <a:lvl2pPr marL="457200" algn="ctr" rtl="0" fontAlgn="base">
      <a:spcBef>
        <a:spcPct val="0"/>
      </a:spcBef>
      <a:spcAft>
        <a:spcPct val="0"/>
      </a:spcAft>
      <a:defRPr b="1" kern="1200">
        <a:solidFill>
          <a:srgbClr val="FFCC00"/>
        </a:solidFill>
        <a:latin typeface="Arial" charset="0"/>
        <a:ea typeface="+mn-ea"/>
        <a:cs typeface="+mn-cs"/>
      </a:defRPr>
    </a:lvl2pPr>
    <a:lvl3pPr marL="914400" algn="ctr" rtl="0" fontAlgn="base">
      <a:spcBef>
        <a:spcPct val="0"/>
      </a:spcBef>
      <a:spcAft>
        <a:spcPct val="0"/>
      </a:spcAft>
      <a:defRPr b="1" kern="1200">
        <a:solidFill>
          <a:srgbClr val="FFCC00"/>
        </a:solidFill>
        <a:latin typeface="Arial" charset="0"/>
        <a:ea typeface="+mn-ea"/>
        <a:cs typeface="+mn-cs"/>
      </a:defRPr>
    </a:lvl3pPr>
    <a:lvl4pPr marL="1371600" algn="ctr" rtl="0" fontAlgn="base">
      <a:spcBef>
        <a:spcPct val="0"/>
      </a:spcBef>
      <a:spcAft>
        <a:spcPct val="0"/>
      </a:spcAft>
      <a:defRPr b="1" kern="1200">
        <a:solidFill>
          <a:srgbClr val="FFCC00"/>
        </a:solidFill>
        <a:latin typeface="Arial" charset="0"/>
        <a:ea typeface="+mn-ea"/>
        <a:cs typeface="+mn-cs"/>
      </a:defRPr>
    </a:lvl4pPr>
    <a:lvl5pPr marL="1828800" algn="ctr" rtl="0" fontAlgn="base">
      <a:spcBef>
        <a:spcPct val="0"/>
      </a:spcBef>
      <a:spcAft>
        <a:spcPct val="0"/>
      </a:spcAft>
      <a:defRPr b="1" kern="1200">
        <a:solidFill>
          <a:srgbClr val="FFCC00"/>
        </a:solidFill>
        <a:latin typeface="Arial" charset="0"/>
        <a:ea typeface="+mn-ea"/>
        <a:cs typeface="+mn-cs"/>
      </a:defRPr>
    </a:lvl5pPr>
    <a:lvl6pPr marL="2286000" algn="l" defTabSz="914400" rtl="0" eaLnBrk="1" latinLnBrk="0" hangingPunct="1">
      <a:defRPr b="1" kern="1200">
        <a:solidFill>
          <a:srgbClr val="FFCC00"/>
        </a:solidFill>
        <a:latin typeface="Arial" charset="0"/>
        <a:ea typeface="+mn-ea"/>
        <a:cs typeface="+mn-cs"/>
      </a:defRPr>
    </a:lvl6pPr>
    <a:lvl7pPr marL="2743200" algn="l" defTabSz="914400" rtl="0" eaLnBrk="1" latinLnBrk="0" hangingPunct="1">
      <a:defRPr b="1" kern="1200">
        <a:solidFill>
          <a:srgbClr val="FFCC00"/>
        </a:solidFill>
        <a:latin typeface="Arial" charset="0"/>
        <a:ea typeface="+mn-ea"/>
        <a:cs typeface="+mn-cs"/>
      </a:defRPr>
    </a:lvl7pPr>
    <a:lvl8pPr marL="3200400" algn="l" defTabSz="914400" rtl="0" eaLnBrk="1" latinLnBrk="0" hangingPunct="1">
      <a:defRPr b="1" kern="1200">
        <a:solidFill>
          <a:srgbClr val="FFCC00"/>
        </a:solidFill>
        <a:latin typeface="Arial" charset="0"/>
        <a:ea typeface="+mn-ea"/>
        <a:cs typeface="+mn-cs"/>
      </a:defRPr>
    </a:lvl8pPr>
    <a:lvl9pPr marL="3657600" algn="l" defTabSz="914400" rtl="0" eaLnBrk="1" latinLnBrk="0" hangingPunct="1">
      <a:defRPr b="1" kern="1200">
        <a:solidFill>
          <a:srgbClr val="FFCC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1008">
          <p15:clr>
            <a:srgbClr val="A4A3A4"/>
          </p15:clr>
        </p15:guide>
        <p15:guide id="4" orient="horz" pos="2592">
          <p15:clr>
            <a:srgbClr val="A4A3A4"/>
          </p15:clr>
        </p15:guide>
        <p15:guide id="5" pos="4032">
          <p15:clr>
            <a:srgbClr val="A4A3A4"/>
          </p15:clr>
        </p15:guide>
        <p15:guide id="6" pos="4608">
          <p15:clr>
            <a:srgbClr val="A4A3A4"/>
          </p15:clr>
        </p15:guide>
        <p15:guide id="7" pos="5184">
          <p15:clr>
            <a:srgbClr val="A4A3A4"/>
          </p15:clr>
        </p15:guide>
        <p15:guide id="8" pos="3456">
          <p15:clr>
            <a:srgbClr val="A4A3A4"/>
          </p15:clr>
        </p15:guide>
        <p15:guide id="9" pos="2880">
          <p15:clr>
            <a:srgbClr val="A4A3A4"/>
          </p15:clr>
        </p15:guide>
        <p15:guide id="10" pos="1728">
          <p15:clr>
            <a:srgbClr val="A4A3A4"/>
          </p15:clr>
        </p15:guide>
        <p15:guide id="11"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99C9"/>
    <a:srgbClr val="FFCC00"/>
    <a:srgbClr val="28558E"/>
    <a:srgbClr val="90BA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746" autoAdjust="0"/>
    <p:restoredTop sz="94493" autoAdjust="0"/>
  </p:normalViewPr>
  <p:slideViewPr>
    <p:cSldViewPr>
      <p:cViewPr varScale="1">
        <p:scale>
          <a:sx n="114" d="100"/>
          <a:sy n="114" d="100"/>
        </p:scale>
        <p:origin x="2166" y="102"/>
      </p:cViewPr>
      <p:guideLst>
        <p:guide orient="horz" pos="2160"/>
        <p:guide orient="horz" pos="864"/>
        <p:guide orient="horz" pos="1008"/>
        <p:guide orient="horz" pos="2592"/>
        <p:guide pos="4032"/>
        <p:guide pos="4608"/>
        <p:guide pos="5184"/>
        <p:guide pos="3456"/>
        <p:guide pos="2880"/>
        <p:guide pos="1728"/>
        <p:guide pos="115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323" name="Picture 11" descr="Background2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3"/>
          <p:cNvSpPr>
            <a:spLocks noGrp="1" noChangeArrowheads="1"/>
          </p:cNvSpPr>
          <p:nvPr>
            <p:ph type="ctrTitle"/>
          </p:nvPr>
        </p:nvSpPr>
        <p:spPr bwMode="auto">
          <a:xfrm>
            <a:off x="4572000" y="2720975"/>
            <a:ext cx="45720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3200">
                <a:solidFill>
                  <a:schemeClr val="bg1"/>
                </a:solidFill>
                <a:latin typeface="Impact" pitchFamily="34" charset="0"/>
              </a:defRPr>
            </a:lvl1pPr>
          </a:lstStyle>
          <a:p>
            <a:pPr lvl="0"/>
            <a:r>
              <a:rPr lang="en-US" noProof="0"/>
              <a:t>Click to edit Master title style</a:t>
            </a:r>
          </a:p>
        </p:txBody>
      </p:sp>
      <p:sp>
        <p:nvSpPr>
          <p:cNvPr id="13330" name="Text Box 18"/>
          <p:cNvSpPr txBox="1">
            <a:spLocks noChangeArrowheads="1"/>
          </p:cNvSpPr>
          <p:nvPr userDrawn="1"/>
        </p:nvSpPr>
        <p:spPr bwMode="auto">
          <a:xfrm>
            <a:off x="0" y="6324600"/>
            <a:ext cx="9144000" cy="244475"/>
          </a:xfrm>
          <a:prstGeom prst="rect">
            <a:avLst/>
          </a:prstGeom>
          <a:noFill/>
          <a:ln>
            <a:noFill/>
          </a:ln>
          <a:effectLst/>
          <a:extLst>
            <a:ext uri="{909E8E84-426E-40DD-AFC4-6F175D3DCCD1}">
              <a14:hiddenFill xmlns:a14="http://schemas.microsoft.com/office/drawing/2010/main">
                <a:solidFill>
                  <a:srgbClr val="28558E"/>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a:solidFill>
                  <a:srgbClr val="7599C9"/>
                </a:solidFill>
              </a:rPr>
              <a:t>January  |  February  |  March  |  April  |  May  |  June  |  July  |  August  |  September  |  October  |  November  |  December</a:t>
            </a:r>
          </a:p>
        </p:txBody>
      </p:sp>
      <p:sp>
        <p:nvSpPr>
          <p:cNvPr id="13331" name="Text Box 19"/>
          <p:cNvSpPr txBox="1">
            <a:spLocks noChangeArrowheads="1"/>
          </p:cNvSpPr>
          <p:nvPr userDrawn="1"/>
        </p:nvSpPr>
        <p:spPr bwMode="auto">
          <a:xfrm>
            <a:off x="0" y="6477000"/>
            <a:ext cx="9144000" cy="244475"/>
          </a:xfrm>
          <a:prstGeom prst="rect">
            <a:avLst/>
          </a:prstGeom>
          <a:noFill/>
          <a:ln>
            <a:noFill/>
          </a:ln>
          <a:effectLst/>
          <a:extLst>
            <a:ext uri="{909E8E84-426E-40DD-AFC4-6F175D3DCCD1}">
              <a14:hiddenFill xmlns:a14="http://schemas.microsoft.com/office/drawing/2010/main">
                <a:solidFill>
                  <a:srgbClr val="28558E"/>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lang="en-US" sz="1000">
                <a:solidFill>
                  <a:srgbClr val="7599C9"/>
                </a:solidFill>
              </a:rPr>
              <a:t>1  |  2  |  3  |  4  |  5  |  6  |  7  |  8  |  9  |  10  |  11  |  12  |  13  |  14  |  15  |  16  |  17  |  18  |  19  |  20  |  21  |  22  |  23  |  24  |  25  |  26  |  27  |  28  |  29  |  30  |  31</a:t>
            </a:r>
          </a:p>
        </p:txBody>
      </p:sp>
      <p:sp>
        <p:nvSpPr>
          <p:cNvPr id="13332" name="Text Box 20"/>
          <p:cNvSpPr txBox="1">
            <a:spLocks noChangeArrowheads="1"/>
          </p:cNvSpPr>
          <p:nvPr userDrawn="1"/>
        </p:nvSpPr>
        <p:spPr bwMode="auto">
          <a:xfrm>
            <a:off x="0" y="6629400"/>
            <a:ext cx="9144000" cy="244475"/>
          </a:xfrm>
          <a:prstGeom prst="rect">
            <a:avLst/>
          </a:prstGeom>
          <a:noFill/>
          <a:ln>
            <a:noFill/>
          </a:ln>
          <a:effectLst/>
          <a:extLst>
            <a:ext uri="{909E8E84-426E-40DD-AFC4-6F175D3DCCD1}">
              <a14:hiddenFill xmlns:a14="http://schemas.microsoft.com/office/drawing/2010/main">
                <a:solidFill>
                  <a:srgbClr val="28558E"/>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lang="en-US" sz="1000">
                <a:solidFill>
                  <a:srgbClr val="7599C9"/>
                </a:solidFill>
              </a:rPr>
              <a:t>Monday  |  Tuesday  |  Wednesday  |  Thursday  |  Friday  |  Saturday  |  Sunday</a:t>
            </a:r>
          </a:p>
        </p:txBody>
      </p:sp>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xit" presetSubtype="0" repeatCount="indefinite" fill="hold" grpId="0" nodeType="withEffect">
                                  <p:stCondLst>
                                    <p:cond delay="0"/>
                                  </p:stCondLst>
                                  <p:iterate type="lt">
                                    <p:tmPct val="10000"/>
                                  </p:iterate>
                                  <p:childTnLst>
                                    <p:anim calcmode="lin" valueType="num">
                                      <p:cBhvr>
                                        <p:cTn id="6" dur="500"/>
                                        <p:tgtEl>
                                          <p:spTgt spid="13330"/>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13330"/>
                                        </p:tgtEl>
                                        <p:attrNameLst>
                                          <p:attrName>ppt_y</p:attrName>
                                        </p:attrNameLst>
                                      </p:cBhvr>
                                      <p:tavLst>
                                        <p:tav tm="0">
                                          <p:val>
                                            <p:strVal val="ppt_y"/>
                                          </p:val>
                                        </p:tav>
                                        <p:tav tm="100000">
                                          <p:val>
                                            <p:strVal val="ppt_y"/>
                                          </p:val>
                                        </p:tav>
                                      </p:tavLst>
                                    </p:anim>
                                    <p:anim calcmode="lin" valueType="num">
                                      <p:cBhvr>
                                        <p:cTn id="8" dur="500"/>
                                        <p:tgtEl>
                                          <p:spTgt spid="13330"/>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1333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13330"/>
                                        </p:tgtEl>
                                      </p:cBhvr>
                                    </p:animEffect>
                                    <p:set>
                                      <p:cBhvr>
                                        <p:cTn id="11" dur="1" fill="hold">
                                          <p:stCondLst>
                                            <p:cond delay="499"/>
                                          </p:stCondLst>
                                        </p:cTn>
                                        <p:tgtEl>
                                          <p:spTgt spid="13330"/>
                                        </p:tgtEl>
                                        <p:attrNameLst>
                                          <p:attrName>style.visibility</p:attrName>
                                        </p:attrNameLst>
                                      </p:cBhvr>
                                      <p:to>
                                        <p:strVal val="hidden"/>
                                      </p:to>
                                    </p:set>
                                  </p:childTnLst>
                                </p:cTn>
                              </p:par>
                              <p:par>
                                <p:cTn id="12" presetID="41" presetClass="exit" presetSubtype="0" repeatCount="indefinite" fill="hold" grpId="0" nodeType="withEffect">
                                  <p:stCondLst>
                                    <p:cond delay="0"/>
                                  </p:stCondLst>
                                  <p:iterate type="lt">
                                    <p:tmPct val="10000"/>
                                  </p:iterate>
                                  <p:childTnLst>
                                    <p:anim calcmode="lin" valueType="num">
                                      <p:cBhvr>
                                        <p:cTn id="13" dur="500"/>
                                        <p:tgtEl>
                                          <p:spTgt spid="13331"/>
                                        </p:tgtEl>
                                        <p:attrNameLst>
                                          <p:attrName>ppt_x</p:attrName>
                                        </p:attrNameLst>
                                      </p:cBhvr>
                                      <p:tavLst>
                                        <p:tav tm="0">
                                          <p:val>
                                            <p:strVal val="ppt_x"/>
                                          </p:val>
                                        </p:tav>
                                        <p:tav tm="50000">
                                          <p:val>
                                            <p:strVal val="ppt_x+.1"/>
                                          </p:val>
                                        </p:tav>
                                        <p:tav tm="100000">
                                          <p:val>
                                            <p:strVal val="ppt_x"/>
                                          </p:val>
                                        </p:tav>
                                      </p:tavLst>
                                    </p:anim>
                                    <p:anim calcmode="lin" valueType="num">
                                      <p:cBhvr>
                                        <p:cTn id="14" dur="500"/>
                                        <p:tgtEl>
                                          <p:spTgt spid="13331"/>
                                        </p:tgtEl>
                                        <p:attrNameLst>
                                          <p:attrName>ppt_y</p:attrName>
                                        </p:attrNameLst>
                                      </p:cBhvr>
                                      <p:tavLst>
                                        <p:tav tm="0">
                                          <p:val>
                                            <p:strVal val="ppt_y"/>
                                          </p:val>
                                        </p:tav>
                                        <p:tav tm="100000">
                                          <p:val>
                                            <p:strVal val="ppt_y"/>
                                          </p:val>
                                        </p:tav>
                                      </p:tavLst>
                                    </p:anim>
                                    <p:anim calcmode="lin" valueType="num">
                                      <p:cBhvr>
                                        <p:cTn id="15" dur="500"/>
                                        <p:tgtEl>
                                          <p:spTgt spid="13331"/>
                                        </p:tgtEl>
                                        <p:attrNameLst>
                                          <p:attrName>ppt_h</p:attrName>
                                        </p:attrNameLst>
                                      </p:cBhvr>
                                      <p:tavLst>
                                        <p:tav tm="0">
                                          <p:val>
                                            <p:strVal val="ppt_h"/>
                                          </p:val>
                                        </p:tav>
                                        <p:tav tm="50000">
                                          <p:val>
                                            <p:strVal val="ppt_h+.01"/>
                                          </p:val>
                                        </p:tav>
                                        <p:tav tm="100000">
                                          <p:val>
                                            <p:strVal val="ppt_h/10"/>
                                          </p:val>
                                        </p:tav>
                                      </p:tavLst>
                                    </p:anim>
                                    <p:anim calcmode="lin" valueType="num">
                                      <p:cBhvr>
                                        <p:cTn id="16" dur="500"/>
                                        <p:tgtEl>
                                          <p:spTgt spid="13331"/>
                                        </p:tgtEl>
                                        <p:attrNameLst>
                                          <p:attrName>ppt_w</p:attrName>
                                        </p:attrNameLst>
                                      </p:cBhvr>
                                      <p:tavLst>
                                        <p:tav tm="0">
                                          <p:val>
                                            <p:strVal val="ppt_w"/>
                                          </p:val>
                                        </p:tav>
                                        <p:tav tm="50000">
                                          <p:val>
                                            <p:strVal val="ppt_w+.01"/>
                                          </p:val>
                                        </p:tav>
                                        <p:tav tm="100000">
                                          <p:val>
                                            <p:strVal val="ppt_w/10"/>
                                          </p:val>
                                        </p:tav>
                                      </p:tavLst>
                                    </p:anim>
                                    <p:animEffect transition="out" filter="fade">
                                      <p:cBhvr>
                                        <p:cTn id="17" dur="500" tmFilter="0,0; .5, 0; 1, 1"/>
                                        <p:tgtEl>
                                          <p:spTgt spid="13331"/>
                                        </p:tgtEl>
                                      </p:cBhvr>
                                    </p:animEffect>
                                    <p:set>
                                      <p:cBhvr>
                                        <p:cTn id="18" dur="1" fill="hold">
                                          <p:stCondLst>
                                            <p:cond delay="499"/>
                                          </p:stCondLst>
                                        </p:cTn>
                                        <p:tgtEl>
                                          <p:spTgt spid="13331"/>
                                        </p:tgtEl>
                                        <p:attrNameLst>
                                          <p:attrName>style.visibility</p:attrName>
                                        </p:attrNameLst>
                                      </p:cBhvr>
                                      <p:to>
                                        <p:strVal val="hidden"/>
                                      </p:to>
                                    </p:set>
                                  </p:childTnLst>
                                </p:cTn>
                              </p:par>
                              <p:par>
                                <p:cTn id="19" presetID="41" presetClass="exit" presetSubtype="0" repeatCount="indefinite" fill="hold" grpId="0" nodeType="withEffect">
                                  <p:stCondLst>
                                    <p:cond delay="0"/>
                                  </p:stCondLst>
                                  <p:iterate type="lt">
                                    <p:tmPct val="10000"/>
                                  </p:iterate>
                                  <p:childTnLst>
                                    <p:anim calcmode="lin" valueType="num">
                                      <p:cBhvr>
                                        <p:cTn id="20" dur="500"/>
                                        <p:tgtEl>
                                          <p:spTgt spid="13332"/>
                                        </p:tgtEl>
                                        <p:attrNameLst>
                                          <p:attrName>ppt_x</p:attrName>
                                        </p:attrNameLst>
                                      </p:cBhvr>
                                      <p:tavLst>
                                        <p:tav tm="0">
                                          <p:val>
                                            <p:strVal val="ppt_x"/>
                                          </p:val>
                                        </p:tav>
                                        <p:tav tm="50000">
                                          <p:val>
                                            <p:strVal val="ppt_x+.1"/>
                                          </p:val>
                                        </p:tav>
                                        <p:tav tm="100000">
                                          <p:val>
                                            <p:strVal val="ppt_x"/>
                                          </p:val>
                                        </p:tav>
                                      </p:tavLst>
                                    </p:anim>
                                    <p:anim calcmode="lin" valueType="num">
                                      <p:cBhvr>
                                        <p:cTn id="21" dur="500"/>
                                        <p:tgtEl>
                                          <p:spTgt spid="13332"/>
                                        </p:tgtEl>
                                        <p:attrNameLst>
                                          <p:attrName>ppt_y</p:attrName>
                                        </p:attrNameLst>
                                      </p:cBhvr>
                                      <p:tavLst>
                                        <p:tav tm="0">
                                          <p:val>
                                            <p:strVal val="ppt_y"/>
                                          </p:val>
                                        </p:tav>
                                        <p:tav tm="100000">
                                          <p:val>
                                            <p:strVal val="ppt_y"/>
                                          </p:val>
                                        </p:tav>
                                      </p:tavLst>
                                    </p:anim>
                                    <p:anim calcmode="lin" valueType="num">
                                      <p:cBhvr>
                                        <p:cTn id="22" dur="500"/>
                                        <p:tgtEl>
                                          <p:spTgt spid="13332"/>
                                        </p:tgtEl>
                                        <p:attrNameLst>
                                          <p:attrName>ppt_h</p:attrName>
                                        </p:attrNameLst>
                                      </p:cBhvr>
                                      <p:tavLst>
                                        <p:tav tm="0">
                                          <p:val>
                                            <p:strVal val="ppt_h"/>
                                          </p:val>
                                        </p:tav>
                                        <p:tav tm="50000">
                                          <p:val>
                                            <p:strVal val="ppt_h+.01"/>
                                          </p:val>
                                        </p:tav>
                                        <p:tav tm="100000">
                                          <p:val>
                                            <p:strVal val="ppt_h/10"/>
                                          </p:val>
                                        </p:tav>
                                      </p:tavLst>
                                    </p:anim>
                                    <p:anim calcmode="lin" valueType="num">
                                      <p:cBhvr>
                                        <p:cTn id="23" dur="500"/>
                                        <p:tgtEl>
                                          <p:spTgt spid="13332"/>
                                        </p:tgtEl>
                                        <p:attrNameLst>
                                          <p:attrName>ppt_w</p:attrName>
                                        </p:attrNameLst>
                                      </p:cBhvr>
                                      <p:tavLst>
                                        <p:tav tm="0">
                                          <p:val>
                                            <p:strVal val="ppt_w"/>
                                          </p:val>
                                        </p:tav>
                                        <p:tav tm="50000">
                                          <p:val>
                                            <p:strVal val="ppt_w+.01"/>
                                          </p:val>
                                        </p:tav>
                                        <p:tav tm="100000">
                                          <p:val>
                                            <p:strVal val="ppt_w/10"/>
                                          </p:val>
                                        </p:tav>
                                      </p:tavLst>
                                    </p:anim>
                                    <p:animEffect transition="out" filter="fade">
                                      <p:cBhvr>
                                        <p:cTn id="24" dur="500" tmFilter="0,0; .5, 0; 1, 1"/>
                                        <p:tgtEl>
                                          <p:spTgt spid="13332"/>
                                        </p:tgtEl>
                                      </p:cBhvr>
                                    </p:animEffect>
                                    <p:set>
                                      <p:cBhvr>
                                        <p:cTn id="25" dur="1" fill="hold">
                                          <p:stCondLst>
                                            <p:cond delay="499"/>
                                          </p:stCondLst>
                                        </p:cTn>
                                        <p:tgtEl>
                                          <p:spTgt spid="13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p:bldP spid="13331" grpId="0"/>
      <p:bldP spid="1333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111422"/>
      </p:ext>
    </p:extLst>
  </p:cSld>
  <p:clrMapOvr>
    <a:masterClrMapping/>
  </p:clrMapOvr>
  <p:transition spd="med" advClick="0" advTm="5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307472"/>
      </p:ext>
    </p:extLst>
  </p:cSld>
  <p:clrMapOvr>
    <a:masterClrMapping/>
  </p:clrMapOvr>
  <p:transition spd="med" advClick="0" advTm="5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42177"/>
      </p:ext>
    </p:extLst>
  </p:cSld>
  <p:clrMapOvr>
    <a:masterClrMapping/>
  </p:clrMapOvr>
  <p:transition spd="med" advClick="0" advTm="5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51994451"/>
      </p:ext>
    </p:extLst>
  </p:cSld>
  <p:clrMapOvr>
    <a:masterClrMapping/>
  </p:clrMapOvr>
  <p:transition spd="med" advClick="0" advTm="5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682160"/>
      </p:ext>
    </p:extLst>
  </p:cSld>
  <p:clrMapOvr>
    <a:masterClrMapping/>
  </p:clrMapOvr>
  <p:transition spd="med" advClick="0" advTm="5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1923333"/>
      </p:ext>
    </p:extLst>
  </p:cSld>
  <p:clrMapOvr>
    <a:masterClrMapping/>
  </p:clrMapOvr>
  <p:transition spd="med" advClick="0" advTm="5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0845742"/>
      </p:ext>
    </p:extLst>
  </p:cSld>
  <p:clrMapOvr>
    <a:masterClrMapping/>
  </p:clrMapOvr>
  <p:transition spd="med" advClick="0" advTm="5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840892"/>
      </p:ext>
    </p:extLst>
  </p:cSld>
  <p:clrMapOvr>
    <a:masterClrMapping/>
  </p:clrMapOvr>
  <p:transition spd="med" advClick="0" advTm="5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2634537"/>
      </p:ext>
    </p:extLst>
  </p:cSld>
  <p:clrMapOvr>
    <a:masterClrMapping/>
  </p:clrMapOvr>
  <p:transition spd="med" advClick="0" advTm="5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3891676"/>
      </p:ext>
    </p:extLst>
  </p:cSld>
  <p:clrMapOvr>
    <a:masterClrMapping/>
  </p:clrMapOvr>
  <p:transition spd="med" advClick="0" advTm="5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descr="Background2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8" name="Line 14"/>
          <p:cNvSpPr>
            <a:spLocks noChangeShapeType="1"/>
          </p:cNvSpPr>
          <p:nvPr userDrawn="1"/>
        </p:nvSpPr>
        <p:spPr bwMode="auto">
          <a:xfrm>
            <a:off x="180975" y="6200775"/>
            <a:ext cx="8810625" cy="0"/>
          </a:xfrm>
          <a:prstGeom prst="line">
            <a:avLst/>
          </a:prstGeom>
          <a:noFill/>
          <a:ln w="508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9" name="Picture 15" descr="blue dot copy"/>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33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lue dot copy"/>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8011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7"/>
          <p:cNvSpPr>
            <a:spLocks noChangeArrowheads="1"/>
          </p:cNvSpPr>
          <p:nvPr userDrawn="1"/>
        </p:nvSpPr>
        <p:spPr bwMode="auto">
          <a:xfrm>
            <a:off x="114300" y="838200"/>
            <a:ext cx="2970213" cy="762000"/>
          </a:xfrm>
          <a:prstGeom prst="rect">
            <a:avLst/>
          </a:prstGeom>
          <a:gradFill rotWithShape="1">
            <a:gsLst>
              <a:gs pos="0">
                <a:srgbClr val="28558E"/>
              </a:gs>
              <a:gs pos="100000">
                <a:srgbClr val="28558E">
                  <a:gamma/>
                  <a:tint val="31765"/>
                  <a:invGamma/>
                  <a:alpha val="0"/>
                </a:srgbClr>
              </a:gs>
            </a:gsLst>
            <a:lin ang="0" scaled="1"/>
          </a:gradFill>
          <a:ln>
            <a:noFill/>
          </a:ln>
          <a:effectLst/>
          <a:extLs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userDrawn="1"/>
        </p:nvSpPr>
        <p:spPr bwMode="auto">
          <a:xfrm>
            <a:off x="114300" y="1600200"/>
            <a:ext cx="2970213" cy="2590800"/>
          </a:xfrm>
          <a:prstGeom prst="rect">
            <a:avLst/>
          </a:prstGeom>
          <a:solidFill>
            <a:srgbClr val="28558E"/>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Text Box 19"/>
          <p:cNvSpPr txBox="1">
            <a:spLocks noChangeArrowheads="1"/>
          </p:cNvSpPr>
          <p:nvPr userDrawn="1"/>
        </p:nvSpPr>
        <p:spPr bwMode="auto">
          <a:xfrm>
            <a:off x="-95250" y="58594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1905</a:t>
            </a:r>
          </a:p>
        </p:txBody>
      </p:sp>
      <p:sp>
        <p:nvSpPr>
          <p:cNvPr id="1044" name="Text Box 20"/>
          <p:cNvSpPr txBox="1">
            <a:spLocks noChangeArrowheads="1"/>
          </p:cNvSpPr>
          <p:nvPr userDrawn="1"/>
        </p:nvSpPr>
        <p:spPr bwMode="auto">
          <a:xfrm>
            <a:off x="8699500" y="58594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2008</a:t>
            </a:r>
          </a:p>
        </p:txBody>
      </p:sp>
      <p:sp>
        <p:nvSpPr>
          <p:cNvPr id="1045" name="Text Box 21"/>
          <p:cNvSpPr txBox="1">
            <a:spLocks noChangeArrowheads="1"/>
          </p:cNvSpPr>
          <p:nvPr userDrawn="1"/>
        </p:nvSpPr>
        <p:spPr bwMode="auto">
          <a:xfrm>
            <a:off x="0" y="6324600"/>
            <a:ext cx="9144000" cy="244475"/>
          </a:xfrm>
          <a:prstGeom prst="rect">
            <a:avLst/>
          </a:prstGeom>
          <a:noFill/>
          <a:ln>
            <a:noFill/>
          </a:ln>
          <a:effectLst/>
          <a:extLst>
            <a:ext uri="{909E8E84-426E-40DD-AFC4-6F175D3DCCD1}">
              <a14:hiddenFill xmlns:a14="http://schemas.microsoft.com/office/drawing/2010/main">
                <a:solidFill>
                  <a:srgbClr val="28558E"/>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a:solidFill>
                  <a:srgbClr val="7599C9"/>
                </a:solidFill>
              </a:rPr>
              <a:t>January  |  February  |  March  |  April  |  May  |  June  |  July  |  August  |  September  |  October  |  November  |  December</a:t>
            </a:r>
          </a:p>
        </p:txBody>
      </p:sp>
      <p:sp>
        <p:nvSpPr>
          <p:cNvPr id="1046" name="Text Box 22"/>
          <p:cNvSpPr txBox="1">
            <a:spLocks noChangeArrowheads="1"/>
          </p:cNvSpPr>
          <p:nvPr userDrawn="1"/>
        </p:nvSpPr>
        <p:spPr bwMode="auto">
          <a:xfrm>
            <a:off x="0" y="6477000"/>
            <a:ext cx="9144000" cy="244475"/>
          </a:xfrm>
          <a:prstGeom prst="rect">
            <a:avLst/>
          </a:prstGeom>
          <a:noFill/>
          <a:ln>
            <a:noFill/>
          </a:ln>
          <a:effectLst/>
          <a:extLst>
            <a:ext uri="{909E8E84-426E-40DD-AFC4-6F175D3DCCD1}">
              <a14:hiddenFill xmlns:a14="http://schemas.microsoft.com/office/drawing/2010/main">
                <a:solidFill>
                  <a:srgbClr val="28558E"/>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lang="en-US" sz="1000">
                <a:solidFill>
                  <a:srgbClr val="7599C9"/>
                </a:solidFill>
              </a:rPr>
              <a:t>1  |  2  |  3  |  4  |  5  |  6  |  7  |  8  |  9  |  10  |  11  |  12  |  13  |  14  |  15  |  16  |  17  |  18  |  19  |  20  |  21  |  22  |  23  |  24  |  25  |  26  |  27  |  28  |  29  |  30  |  31</a:t>
            </a:r>
          </a:p>
        </p:txBody>
      </p:sp>
      <p:sp>
        <p:nvSpPr>
          <p:cNvPr id="1047" name="Text Box 23"/>
          <p:cNvSpPr txBox="1">
            <a:spLocks noChangeArrowheads="1"/>
          </p:cNvSpPr>
          <p:nvPr userDrawn="1"/>
        </p:nvSpPr>
        <p:spPr bwMode="auto">
          <a:xfrm>
            <a:off x="0" y="6629400"/>
            <a:ext cx="9144000" cy="244475"/>
          </a:xfrm>
          <a:prstGeom prst="rect">
            <a:avLst/>
          </a:prstGeom>
          <a:noFill/>
          <a:ln>
            <a:noFill/>
          </a:ln>
          <a:effectLst/>
          <a:extLst>
            <a:ext uri="{909E8E84-426E-40DD-AFC4-6F175D3DCCD1}">
              <a14:hiddenFill xmlns:a14="http://schemas.microsoft.com/office/drawing/2010/main">
                <a:solidFill>
                  <a:srgbClr val="28558E"/>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lang="en-US" sz="1000">
                <a:solidFill>
                  <a:srgbClr val="7599C9"/>
                </a:solidFill>
              </a:rPr>
              <a:t>Monday  |  Tuesday  |  Wednesday  |  Thursday  |  Friday  |  Saturday  |  Sunday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xit" presetSubtype="0" repeatCount="indefinite" fill="hold" grpId="1" nodeType="withEffect">
                                  <p:stCondLst>
                                    <p:cond delay="0"/>
                                  </p:stCondLst>
                                  <p:iterate type="lt">
                                    <p:tmPct val="10000"/>
                                  </p:iterate>
                                  <p:childTnLst>
                                    <p:anim calcmode="lin" valueType="num">
                                      <p:cBhvr>
                                        <p:cTn id="6" dur="500"/>
                                        <p:tgtEl>
                                          <p:spTgt spid="1045"/>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1045"/>
                                        </p:tgtEl>
                                        <p:attrNameLst>
                                          <p:attrName>ppt_y</p:attrName>
                                        </p:attrNameLst>
                                      </p:cBhvr>
                                      <p:tavLst>
                                        <p:tav tm="0">
                                          <p:val>
                                            <p:strVal val="ppt_y"/>
                                          </p:val>
                                        </p:tav>
                                        <p:tav tm="100000">
                                          <p:val>
                                            <p:strVal val="ppt_y"/>
                                          </p:val>
                                        </p:tav>
                                      </p:tavLst>
                                    </p:anim>
                                    <p:anim calcmode="lin" valueType="num">
                                      <p:cBhvr>
                                        <p:cTn id="8" dur="500"/>
                                        <p:tgtEl>
                                          <p:spTgt spid="1045"/>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1045"/>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1045"/>
                                        </p:tgtEl>
                                      </p:cBhvr>
                                    </p:animEffect>
                                    <p:set>
                                      <p:cBhvr>
                                        <p:cTn id="11" dur="1" fill="hold">
                                          <p:stCondLst>
                                            <p:cond delay="499"/>
                                          </p:stCondLst>
                                        </p:cTn>
                                        <p:tgtEl>
                                          <p:spTgt spid="1045"/>
                                        </p:tgtEl>
                                        <p:attrNameLst>
                                          <p:attrName>style.visibility</p:attrName>
                                        </p:attrNameLst>
                                      </p:cBhvr>
                                      <p:to>
                                        <p:strVal val="hidden"/>
                                      </p:to>
                                    </p:set>
                                  </p:childTnLst>
                                </p:cTn>
                              </p:par>
                              <p:par>
                                <p:cTn id="12" presetID="41" presetClass="exit" presetSubtype="0" repeatCount="indefinite" fill="hold" grpId="0" nodeType="withEffect">
                                  <p:stCondLst>
                                    <p:cond delay="0"/>
                                  </p:stCondLst>
                                  <p:iterate type="lt">
                                    <p:tmPct val="10000"/>
                                  </p:iterate>
                                  <p:childTnLst>
                                    <p:anim calcmode="lin" valueType="num">
                                      <p:cBhvr>
                                        <p:cTn id="13" dur="500"/>
                                        <p:tgtEl>
                                          <p:spTgt spid="1046"/>
                                        </p:tgtEl>
                                        <p:attrNameLst>
                                          <p:attrName>ppt_x</p:attrName>
                                        </p:attrNameLst>
                                      </p:cBhvr>
                                      <p:tavLst>
                                        <p:tav tm="0">
                                          <p:val>
                                            <p:strVal val="ppt_x"/>
                                          </p:val>
                                        </p:tav>
                                        <p:tav tm="50000">
                                          <p:val>
                                            <p:strVal val="ppt_x+.1"/>
                                          </p:val>
                                        </p:tav>
                                        <p:tav tm="100000">
                                          <p:val>
                                            <p:strVal val="ppt_x"/>
                                          </p:val>
                                        </p:tav>
                                      </p:tavLst>
                                    </p:anim>
                                    <p:anim calcmode="lin" valueType="num">
                                      <p:cBhvr>
                                        <p:cTn id="14" dur="500"/>
                                        <p:tgtEl>
                                          <p:spTgt spid="1046"/>
                                        </p:tgtEl>
                                        <p:attrNameLst>
                                          <p:attrName>ppt_y</p:attrName>
                                        </p:attrNameLst>
                                      </p:cBhvr>
                                      <p:tavLst>
                                        <p:tav tm="0">
                                          <p:val>
                                            <p:strVal val="ppt_y"/>
                                          </p:val>
                                        </p:tav>
                                        <p:tav tm="100000">
                                          <p:val>
                                            <p:strVal val="ppt_y"/>
                                          </p:val>
                                        </p:tav>
                                      </p:tavLst>
                                    </p:anim>
                                    <p:anim calcmode="lin" valueType="num">
                                      <p:cBhvr>
                                        <p:cTn id="15" dur="500"/>
                                        <p:tgtEl>
                                          <p:spTgt spid="1046"/>
                                        </p:tgtEl>
                                        <p:attrNameLst>
                                          <p:attrName>ppt_h</p:attrName>
                                        </p:attrNameLst>
                                      </p:cBhvr>
                                      <p:tavLst>
                                        <p:tav tm="0">
                                          <p:val>
                                            <p:strVal val="ppt_h"/>
                                          </p:val>
                                        </p:tav>
                                        <p:tav tm="50000">
                                          <p:val>
                                            <p:strVal val="ppt_h+.01"/>
                                          </p:val>
                                        </p:tav>
                                        <p:tav tm="100000">
                                          <p:val>
                                            <p:strVal val="ppt_h/10"/>
                                          </p:val>
                                        </p:tav>
                                      </p:tavLst>
                                    </p:anim>
                                    <p:anim calcmode="lin" valueType="num">
                                      <p:cBhvr>
                                        <p:cTn id="16" dur="500"/>
                                        <p:tgtEl>
                                          <p:spTgt spid="1046"/>
                                        </p:tgtEl>
                                        <p:attrNameLst>
                                          <p:attrName>ppt_w</p:attrName>
                                        </p:attrNameLst>
                                      </p:cBhvr>
                                      <p:tavLst>
                                        <p:tav tm="0">
                                          <p:val>
                                            <p:strVal val="ppt_w"/>
                                          </p:val>
                                        </p:tav>
                                        <p:tav tm="50000">
                                          <p:val>
                                            <p:strVal val="ppt_w+.01"/>
                                          </p:val>
                                        </p:tav>
                                        <p:tav tm="100000">
                                          <p:val>
                                            <p:strVal val="ppt_w/10"/>
                                          </p:val>
                                        </p:tav>
                                      </p:tavLst>
                                    </p:anim>
                                    <p:animEffect transition="out" filter="fade">
                                      <p:cBhvr>
                                        <p:cTn id="17" dur="500" tmFilter="0,0; .5, 0; 1, 1"/>
                                        <p:tgtEl>
                                          <p:spTgt spid="1046"/>
                                        </p:tgtEl>
                                      </p:cBhvr>
                                    </p:animEffect>
                                    <p:set>
                                      <p:cBhvr>
                                        <p:cTn id="18" dur="1" fill="hold">
                                          <p:stCondLst>
                                            <p:cond delay="499"/>
                                          </p:stCondLst>
                                        </p:cTn>
                                        <p:tgtEl>
                                          <p:spTgt spid="1046"/>
                                        </p:tgtEl>
                                        <p:attrNameLst>
                                          <p:attrName>style.visibility</p:attrName>
                                        </p:attrNameLst>
                                      </p:cBhvr>
                                      <p:to>
                                        <p:strVal val="hidden"/>
                                      </p:to>
                                    </p:set>
                                  </p:childTnLst>
                                </p:cTn>
                              </p:par>
                              <p:par>
                                <p:cTn id="19" presetID="41" presetClass="exit" presetSubtype="0" repeatCount="indefinite" fill="hold" grpId="0" nodeType="withEffect">
                                  <p:stCondLst>
                                    <p:cond delay="0"/>
                                  </p:stCondLst>
                                  <p:iterate type="lt">
                                    <p:tmPct val="10000"/>
                                  </p:iterate>
                                  <p:childTnLst>
                                    <p:anim calcmode="lin" valueType="num">
                                      <p:cBhvr>
                                        <p:cTn id="20" dur="500"/>
                                        <p:tgtEl>
                                          <p:spTgt spid="1047"/>
                                        </p:tgtEl>
                                        <p:attrNameLst>
                                          <p:attrName>ppt_x</p:attrName>
                                        </p:attrNameLst>
                                      </p:cBhvr>
                                      <p:tavLst>
                                        <p:tav tm="0">
                                          <p:val>
                                            <p:strVal val="ppt_x"/>
                                          </p:val>
                                        </p:tav>
                                        <p:tav tm="50000">
                                          <p:val>
                                            <p:strVal val="ppt_x+.1"/>
                                          </p:val>
                                        </p:tav>
                                        <p:tav tm="100000">
                                          <p:val>
                                            <p:strVal val="ppt_x"/>
                                          </p:val>
                                        </p:tav>
                                      </p:tavLst>
                                    </p:anim>
                                    <p:anim calcmode="lin" valueType="num">
                                      <p:cBhvr>
                                        <p:cTn id="21" dur="500"/>
                                        <p:tgtEl>
                                          <p:spTgt spid="1047"/>
                                        </p:tgtEl>
                                        <p:attrNameLst>
                                          <p:attrName>ppt_y</p:attrName>
                                        </p:attrNameLst>
                                      </p:cBhvr>
                                      <p:tavLst>
                                        <p:tav tm="0">
                                          <p:val>
                                            <p:strVal val="ppt_y"/>
                                          </p:val>
                                        </p:tav>
                                        <p:tav tm="100000">
                                          <p:val>
                                            <p:strVal val="ppt_y"/>
                                          </p:val>
                                        </p:tav>
                                      </p:tavLst>
                                    </p:anim>
                                    <p:anim calcmode="lin" valueType="num">
                                      <p:cBhvr>
                                        <p:cTn id="22" dur="500"/>
                                        <p:tgtEl>
                                          <p:spTgt spid="1047"/>
                                        </p:tgtEl>
                                        <p:attrNameLst>
                                          <p:attrName>ppt_h</p:attrName>
                                        </p:attrNameLst>
                                      </p:cBhvr>
                                      <p:tavLst>
                                        <p:tav tm="0">
                                          <p:val>
                                            <p:strVal val="ppt_h"/>
                                          </p:val>
                                        </p:tav>
                                        <p:tav tm="50000">
                                          <p:val>
                                            <p:strVal val="ppt_h+.01"/>
                                          </p:val>
                                        </p:tav>
                                        <p:tav tm="100000">
                                          <p:val>
                                            <p:strVal val="ppt_h/10"/>
                                          </p:val>
                                        </p:tav>
                                      </p:tavLst>
                                    </p:anim>
                                    <p:anim calcmode="lin" valueType="num">
                                      <p:cBhvr>
                                        <p:cTn id="23" dur="500"/>
                                        <p:tgtEl>
                                          <p:spTgt spid="1047"/>
                                        </p:tgtEl>
                                        <p:attrNameLst>
                                          <p:attrName>ppt_w</p:attrName>
                                        </p:attrNameLst>
                                      </p:cBhvr>
                                      <p:tavLst>
                                        <p:tav tm="0">
                                          <p:val>
                                            <p:strVal val="ppt_w"/>
                                          </p:val>
                                        </p:tav>
                                        <p:tav tm="50000">
                                          <p:val>
                                            <p:strVal val="ppt_w+.01"/>
                                          </p:val>
                                        </p:tav>
                                        <p:tav tm="100000">
                                          <p:val>
                                            <p:strVal val="ppt_w/10"/>
                                          </p:val>
                                        </p:tav>
                                      </p:tavLst>
                                    </p:anim>
                                    <p:animEffect transition="out" filter="fade">
                                      <p:cBhvr>
                                        <p:cTn id="24" dur="500" tmFilter="0,0; .5, 0; 1, 1"/>
                                        <p:tgtEl>
                                          <p:spTgt spid="1047"/>
                                        </p:tgtEl>
                                      </p:cBhvr>
                                    </p:animEffect>
                                    <p:set>
                                      <p:cBhvr>
                                        <p:cTn id="25" dur="1" fill="hold">
                                          <p:stCondLst>
                                            <p:cond delay="499"/>
                                          </p:stCondLst>
                                        </p:cTn>
                                        <p:tgtEl>
                                          <p:spTgt spid="10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1"/>
      <p:bldP spid="1046" grpId="0"/>
      <p:bldP spid="1047" grpId="0"/>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Rectangle 11"/>
          <p:cNvSpPr>
            <a:spLocks noGrp="1" noChangeArrowheads="1"/>
          </p:cNvSpPr>
          <p:nvPr>
            <p:ph type="ctrTitle"/>
          </p:nvPr>
        </p:nvSpPr>
        <p:spPr>
          <a:xfrm>
            <a:off x="4648200" y="2873375"/>
            <a:ext cx="4572000" cy="1470025"/>
          </a:xfrm>
        </p:spPr>
        <p:txBody>
          <a:bodyPr/>
          <a:lstStyle/>
          <a:p>
            <a:r>
              <a:rPr lang="en-US"/>
              <a:t>Through the Years</a:t>
            </a:r>
            <a:br>
              <a:rPr lang="en-US"/>
            </a:br>
            <a:r>
              <a:rPr lang="en-US" sz="1600" i="1"/>
              <a:t>1905-Present Day</a:t>
            </a:r>
          </a:p>
        </p:txBody>
      </p:sp>
      <p:pic>
        <p:nvPicPr>
          <p:cNvPr id="12293" name="Picture 5" descr="TtEC Vertical -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2986088" cy="168275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Background1a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17488"/>
            <a:ext cx="3119438" cy="532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2301"/>
                                        </p:tgtEl>
                                        <p:attrNameLst>
                                          <p:attrName>style.visibility</p:attrName>
                                        </p:attrNameLst>
                                      </p:cBhvr>
                                      <p:to>
                                        <p:strVal val="visible"/>
                                      </p:to>
                                    </p:set>
                                    <p:animEffect transition="in" filter="barn(inHorizontal)">
                                      <p:cBhvr>
                                        <p:cTn id="7" dur="10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 name="Text Box 10"/>
          <p:cNvSpPr txBox="1">
            <a:spLocks noChangeArrowheads="1"/>
          </p:cNvSpPr>
          <p:nvPr/>
        </p:nvSpPr>
        <p:spPr bwMode="auto">
          <a:xfrm>
            <a:off x="152400" y="838200"/>
            <a:ext cx="143986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1960s</a:t>
            </a:r>
          </a:p>
        </p:txBody>
      </p:sp>
      <p:sp>
        <p:nvSpPr>
          <p:cNvPr id="22539" name="Text Box 11"/>
          <p:cNvSpPr txBox="1">
            <a:spLocks noChangeArrowheads="1"/>
          </p:cNvSpPr>
          <p:nvPr/>
        </p:nvSpPr>
        <p:spPr bwMode="auto">
          <a:xfrm>
            <a:off x="247650" y="1743075"/>
            <a:ext cx="28003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In the ‘60s Ebasco developed the first quality assurance program for the advanced test reactor</a:t>
            </a:r>
          </a:p>
        </p:txBody>
      </p:sp>
      <p:grpSp>
        <p:nvGrpSpPr>
          <p:cNvPr id="22545" name="Group 17"/>
          <p:cNvGrpSpPr>
            <a:grpSpLocks/>
          </p:cNvGrpSpPr>
          <p:nvPr/>
        </p:nvGrpSpPr>
        <p:grpSpPr bwMode="auto">
          <a:xfrm>
            <a:off x="133350" y="5710238"/>
            <a:ext cx="557213" cy="735012"/>
            <a:chOff x="96" y="3597"/>
            <a:chExt cx="351" cy="463"/>
          </a:xfrm>
        </p:grpSpPr>
        <p:sp>
          <p:nvSpPr>
            <p:cNvPr id="22546" name="Text Box 18"/>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22547" name="Line 19"/>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2548" name="Picture 2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549" name="Group 21"/>
          <p:cNvGrpSpPr>
            <a:grpSpLocks/>
          </p:cNvGrpSpPr>
          <p:nvPr/>
        </p:nvGrpSpPr>
        <p:grpSpPr bwMode="auto">
          <a:xfrm>
            <a:off x="609600" y="5562600"/>
            <a:ext cx="557213" cy="882650"/>
            <a:chOff x="336" y="3504"/>
            <a:chExt cx="351" cy="556"/>
          </a:xfrm>
        </p:grpSpPr>
        <p:sp>
          <p:nvSpPr>
            <p:cNvPr id="22550" name="Text Box 22"/>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22551" name="Line 23"/>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2552" name="Picture 2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553" name="Group 25"/>
          <p:cNvGrpSpPr>
            <a:grpSpLocks/>
          </p:cNvGrpSpPr>
          <p:nvPr/>
        </p:nvGrpSpPr>
        <p:grpSpPr bwMode="auto">
          <a:xfrm>
            <a:off x="885825" y="5710238"/>
            <a:ext cx="557213" cy="735012"/>
            <a:chOff x="96" y="3597"/>
            <a:chExt cx="351" cy="463"/>
          </a:xfrm>
        </p:grpSpPr>
        <p:sp>
          <p:nvSpPr>
            <p:cNvPr id="22554" name="Text Box 2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22555" name="Line 2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2556" name="Picture 2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557" name="Group 29"/>
          <p:cNvGrpSpPr>
            <a:grpSpLocks/>
          </p:cNvGrpSpPr>
          <p:nvPr/>
        </p:nvGrpSpPr>
        <p:grpSpPr bwMode="auto">
          <a:xfrm>
            <a:off x="1120775" y="5562600"/>
            <a:ext cx="604838" cy="882650"/>
            <a:chOff x="760" y="3504"/>
            <a:chExt cx="381" cy="556"/>
          </a:xfrm>
        </p:grpSpPr>
        <p:sp>
          <p:nvSpPr>
            <p:cNvPr id="22558" name="Text Box 30"/>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22559" name="Line 31"/>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2560" name="Picture 3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582" name="Group 54"/>
          <p:cNvGrpSpPr>
            <a:grpSpLocks/>
          </p:cNvGrpSpPr>
          <p:nvPr/>
        </p:nvGrpSpPr>
        <p:grpSpPr bwMode="auto">
          <a:xfrm>
            <a:off x="2468563" y="5745163"/>
            <a:ext cx="569912" cy="719137"/>
            <a:chOff x="1273" y="3619"/>
            <a:chExt cx="359" cy="453"/>
          </a:xfrm>
        </p:grpSpPr>
        <p:grpSp>
          <p:nvGrpSpPr>
            <p:cNvPr id="22561" name="Group 33"/>
            <p:cNvGrpSpPr>
              <a:grpSpLocks/>
            </p:cNvGrpSpPr>
            <p:nvPr/>
          </p:nvGrpSpPr>
          <p:grpSpPr bwMode="auto">
            <a:xfrm>
              <a:off x="1273" y="3619"/>
              <a:ext cx="328" cy="327"/>
              <a:chOff x="1177" y="3619"/>
              <a:chExt cx="328" cy="327"/>
            </a:xfrm>
          </p:grpSpPr>
          <p:sp>
            <p:nvSpPr>
              <p:cNvPr id="22562" name="Text Box 34"/>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22563" name="Line 35"/>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22564" name="Picture 3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565" name="Group 37"/>
          <p:cNvGrpSpPr>
            <a:grpSpLocks/>
          </p:cNvGrpSpPr>
          <p:nvPr/>
        </p:nvGrpSpPr>
        <p:grpSpPr bwMode="auto">
          <a:xfrm>
            <a:off x="4695825" y="5410200"/>
            <a:ext cx="819150" cy="990600"/>
            <a:chOff x="284" y="3408"/>
            <a:chExt cx="516" cy="624"/>
          </a:xfrm>
        </p:grpSpPr>
        <p:sp>
          <p:nvSpPr>
            <p:cNvPr id="22566" name="Text Box 38"/>
            <p:cNvSpPr txBox="1">
              <a:spLocks noChangeArrowheads="1"/>
            </p:cNvSpPr>
            <p:nvPr/>
          </p:nvSpPr>
          <p:spPr bwMode="auto">
            <a:xfrm>
              <a:off x="284" y="3408"/>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1960s</a:t>
              </a:r>
            </a:p>
          </p:txBody>
        </p:sp>
        <p:sp>
          <p:nvSpPr>
            <p:cNvPr id="22567" name="Line 39"/>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2568" name="Picture 40"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grpSp>
        <p:nvGrpSpPr>
          <p:cNvPr id="22569" name="Group 41"/>
          <p:cNvGrpSpPr>
            <a:grpSpLocks/>
          </p:cNvGrpSpPr>
          <p:nvPr/>
        </p:nvGrpSpPr>
        <p:grpSpPr bwMode="auto">
          <a:xfrm>
            <a:off x="2933700" y="5562600"/>
            <a:ext cx="557213" cy="882650"/>
            <a:chOff x="760" y="3504"/>
            <a:chExt cx="351" cy="556"/>
          </a:xfrm>
        </p:grpSpPr>
        <p:sp>
          <p:nvSpPr>
            <p:cNvPr id="22570" name="Text Box 42"/>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22571" name="Line 43"/>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2572" name="Picture 4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573" name="Group 45"/>
          <p:cNvGrpSpPr>
            <a:grpSpLocks/>
          </p:cNvGrpSpPr>
          <p:nvPr/>
        </p:nvGrpSpPr>
        <p:grpSpPr bwMode="auto">
          <a:xfrm>
            <a:off x="4244975" y="5710238"/>
            <a:ext cx="557213" cy="735012"/>
            <a:chOff x="96" y="3597"/>
            <a:chExt cx="351" cy="463"/>
          </a:xfrm>
        </p:grpSpPr>
        <p:sp>
          <p:nvSpPr>
            <p:cNvPr id="22574" name="Text Box 4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22575" name="Line 4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2576" name="Picture 4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22584" name="Picture 56" descr="album_photo83-2_rdax_253x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00200"/>
            <a:ext cx="3213100" cy="2565400"/>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dissolve">
                                      <p:cBhvr>
                                        <p:cTn id="7" dur="500"/>
                                        <p:tgtEl>
                                          <p:spTgt spid="22538"/>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2539"/>
                                        </p:tgtEl>
                                        <p:attrNameLst>
                                          <p:attrName>style.visibility</p:attrName>
                                        </p:attrNameLst>
                                      </p:cBhvr>
                                      <p:to>
                                        <p:strVal val="visible"/>
                                      </p:to>
                                    </p:set>
                                  </p:childTnLst>
                                </p:cTn>
                              </p:par>
                            </p:childTnLst>
                          </p:cTn>
                        </p:par>
                        <p:par>
                          <p:cTn id="11" fill="hold" nodeType="afterGroup">
                            <p:stCondLst>
                              <p:cond delay="500"/>
                            </p:stCondLst>
                            <p:childTnLst>
                              <p:par>
                                <p:cTn id="12" presetID="6" presetClass="entr" presetSubtype="16" fill="hold" nodeType="afterEffect">
                                  <p:stCondLst>
                                    <p:cond delay="0"/>
                                  </p:stCondLst>
                                  <p:childTnLst>
                                    <p:set>
                                      <p:cBhvr>
                                        <p:cTn id="13" dur="1" fill="hold">
                                          <p:stCondLst>
                                            <p:cond delay="0"/>
                                          </p:stCondLst>
                                        </p:cTn>
                                        <p:tgtEl>
                                          <p:spTgt spid="22584"/>
                                        </p:tgtEl>
                                        <p:attrNameLst>
                                          <p:attrName>style.visibility</p:attrName>
                                        </p:attrNameLst>
                                      </p:cBhvr>
                                      <p:to>
                                        <p:strVal val="visible"/>
                                      </p:to>
                                    </p:set>
                                    <p:animEffect transition="in" filter="circle(in)">
                                      <p:cBhvr>
                                        <p:cTn id="14" dur="2000"/>
                                        <p:tgtEl>
                                          <p:spTgt spid="22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P spid="225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9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00200"/>
            <a:ext cx="2895600" cy="2679700"/>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19471" name="Text Box 15"/>
          <p:cNvSpPr txBox="1">
            <a:spLocks noChangeArrowheads="1"/>
          </p:cNvSpPr>
          <p:nvPr/>
        </p:nvSpPr>
        <p:spPr bwMode="auto">
          <a:xfrm>
            <a:off x="152400" y="838200"/>
            <a:ext cx="1196975"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1963</a:t>
            </a:r>
          </a:p>
        </p:txBody>
      </p:sp>
      <p:sp>
        <p:nvSpPr>
          <p:cNvPr id="19472" name="Text Box 16"/>
          <p:cNvSpPr txBox="1">
            <a:spLocks noChangeArrowheads="1"/>
          </p:cNvSpPr>
          <p:nvPr/>
        </p:nvSpPr>
        <p:spPr bwMode="auto">
          <a:xfrm>
            <a:off x="247650" y="1743075"/>
            <a:ext cx="280035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Ebasco completed its first nuclear power plant project, a 180-MW plant in Italy for the Societa Elettronucleare Nazionale</a:t>
            </a:r>
            <a:endParaRPr lang="en-US"/>
          </a:p>
        </p:txBody>
      </p:sp>
      <p:grpSp>
        <p:nvGrpSpPr>
          <p:cNvPr id="19477" name="Group 21"/>
          <p:cNvGrpSpPr>
            <a:grpSpLocks/>
          </p:cNvGrpSpPr>
          <p:nvPr/>
        </p:nvGrpSpPr>
        <p:grpSpPr bwMode="auto">
          <a:xfrm>
            <a:off x="133350" y="5710238"/>
            <a:ext cx="557213" cy="735012"/>
            <a:chOff x="96" y="3597"/>
            <a:chExt cx="351" cy="463"/>
          </a:xfrm>
        </p:grpSpPr>
        <p:sp>
          <p:nvSpPr>
            <p:cNvPr id="19478" name="Text Box 22"/>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19479" name="Line 23"/>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9480" name="Picture 24"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81" name="Group 25"/>
          <p:cNvGrpSpPr>
            <a:grpSpLocks/>
          </p:cNvGrpSpPr>
          <p:nvPr/>
        </p:nvGrpSpPr>
        <p:grpSpPr bwMode="auto">
          <a:xfrm>
            <a:off x="609600" y="5562600"/>
            <a:ext cx="557213" cy="882650"/>
            <a:chOff x="336" y="3504"/>
            <a:chExt cx="351" cy="556"/>
          </a:xfrm>
        </p:grpSpPr>
        <p:sp>
          <p:nvSpPr>
            <p:cNvPr id="19482" name="Text Box 26"/>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19483" name="Line 27"/>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9484" name="Picture 28"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85" name="Group 29"/>
          <p:cNvGrpSpPr>
            <a:grpSpLocks/>
          </p:cNvGrpSpPr>
          <p:nvPr/>
        </p:nvGrpSpPr>
        <p:grpSpPr bwMode="auto">
          <a:xfrm>
            <a:off x="885825" y="5710238"/>
            <a:ext cx="557213" cy="735012"/>
            <a:chOff x="96" y="3597"/>
            <a:chExt cx="351" cy="463"/>
          </a:xfrm>
        </p:grpSpPr>
        <p:sp>
          <p:nvSpPr>
            <p:cNvPr id="19486" name="Text Box 3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19487" name="Line 3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9488" name="Picture 3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89" name="Group 33"/>
          <p:cNvGrpSpPr>
            <a:grpSpLocks/>
          </p:cNvGrpSpPr>
          <p:nvPr/>
        </p:nvGrpSpPr>
        <p:grpSpPr bwMode="auto">
          <a:xfrm>
            <a:off x="1120775" y="5562600"/>
            <a:ext cx="604838" cy="882650"/>
            <a:chOff x="760" y="3504"/>
            <a:chExt cx="381" cy="556"/>
          </a:xfrm>
        </p:grpSpPr>
        <p:sp>
          <p:nvSpPr>
            <p:cNvPr id="19490" name="Text Box 34"/>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19491" name="Line 35"/>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9492" name="Picture 36"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93" name="Group 37"/>
          <p:cNvGrpSpPr>
            <a:grpSpLocks/>
          </p:cNvGrpSpPr>
          <p:nvPr/>
        </p:nvGrpSpPr>
        <p:grpSpPr bwMode="auto">
          <a:xfrm>
            <a:off x="2468563" y="5745163"/>
            <a:ext cx="569912" cy="719137"/>
            <a:chOff x="1273" y="3619"/>
            <a:chExt cx="359" cy="453"/>
          </a:xfrm>
        </p:grpSpPr>
        <p:grpSp>
          <p:nvGrpSpPr>
            <p:cNvPr id="19494" name="Group 38"/>
            <p:cNvGrpSpPr>
              <a:grpSpLocks/>
            </p:cNvGrpSpPr>
            <p:nvPr/>
          </p:nvGrpSpPr>
          <p:grpSpPr bwMode="auto">
            <a:xfrm>
              <a:off x="1273" y="3619"/>
              <a:ext cx="328" cy="327"/>
              <a:chOff x="1177" y="3619"/>
              <a:chExt cx="328" cy="327"/>
            </a:xfrm>
          </p:grpSpPr>
          <p:sp>
            <p:nvSpPr>
              <p:cNvPr id="19495" name="Text Box 39"/>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19496" name="Line 40"/>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19497" name="Picture 4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502" name="Group 46"/>
          <p:cNvGrpSpPr>
            <a:grpSpLocks/>
          </p:cNvGrpSpPr>
          <p:nvPr/>
        </p:nvGrpSpPr>
        <p:grpSpPr bwMode="auto">
          <a:xfrm>
            <a:off x="2933700" y="5562600"/>
            <a:ext cx="557213" cy="882650"/>
            <a:chOff x="760" y="3504"/>
            <a:chExt cx="351" cy="556"/>
          </a:xfrm>
        </p:grpSpPr>
        <p:sp>
          <p:nvSpPr>
            <p:cNvPr id="19503" name="Text Box 47"/>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19504" name="Line 4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9505" name="Picture 4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506" name="Group 50"/>
          <p:cNvGrpSpPr>
            <a:grpSpLocks/>
          </p:cNvGrpSpPr>
          <p:nvPr/>
        </p:nvGrpSpPr>
        <p:grpSpPr bwMode="auto">
          <a:xfrm>
            <a:off x="4244975" y="5710238"/>
            <a:ext cx="557213" cy="735012"/>
            <a:chOff x="96" y="3597"/>
            <a:chExt cx="351" cy="463"/>
          </a:xfrm>
        </p:grpSpPr>
        <p:sp>
          <p:nvSpPr>
            <p:cNvPr id="19507" name="Text Box 51"/>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19508" name="Line 52"/>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9509" name="Picture 53"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510" name="Group 54"/>
          <p:cNvGrpSpPr>
            <a:grpSpLocks/>
          </p:cNvGrpSpPr>
          <p:nvPr/>
        </p:nvGrpSpPr>
        <p:grpSpPr bwMode="auto">
          <a:xfrm>
            <a:off x="4972050" y="5410200"/>
            <a:ext cx="692150" cy="990600"/>
            <a:chOff x="284" y="3408"/>
            <a:chExt cx="436" cy="624"/>
          </a:xfrm>
        </p:grpSpPr>
        <p:sp>
          <p:nvSpPr>
            <p:cNvPr id="19511" name="Text Box 55"/>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1963</a:t>
              </a:r>
            </a:p>
          </p:txBody>
        </p:sp>
        <p:sp>
          <p:nvSpPr>
            <p:cNvPr id="19512" name="Line 56"/>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9513" name="Picture 57"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grpSp>
        <p:nvGrpSpPr>
          <p:cNvPr id="19514" name="Group 58"/>
          <p:cNvGrpSpPr>
            <a:grpSpLocks/>
          </p:cNvGrpSpPr>
          <p:nvPr/>
        </p:nvGrpSpPr>
        <p:grpSpPr bwMode="auto">
          <a:xfrm>
            <a:off x="4772025" y="5710238"/>
            <a:ext cx="604838" cy="735012"/>
            <a:chOff x="96" y="3597"/>
            <a:chExt cx="381" cy="463"/>
          </a:xfrm>
        </p:grpSpPr>
        <p:sp>
          <p:nvSpPr>
            <p:cNvPr id="19515" name="Text Box 59"/>
            <p:cNvSpPr txBox="1">
              <a:spLocks noChangeArrowheads="1"/>
            </p:cNvSpPr>
            <p:nvPr/>
          </p:nvSpPr>
          <p:spPr bwMode="auto">
            <a:xfrm>
              <a:off x="96" y="3597"/>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19516" name="Line 60"/>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9517" name="Picture 6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471"/>
                                        </p:tgtEl>
                                        <p:attrNameLst>
                                          <p:attrName>style.visibility</p:attrName>
                                        </p:attrNameLst>
                                      </p:cBhvr>
                                      <p:to>
                                        <p:strVal val="visible"/>
                                      </p:to>
                                    </p:set>
                                    <p:animEffect transition="in" filter="dissolve">
                                      <p:cBhvr>
                                        <p:cTn id="7" dur="500"/>
                                        <p:tgtEl>
                                          <p:spTgt spid="1947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9472"/>
                                        </p:tgtEl>
                                        <p:attrNameLst>
                                          <p:attrName>style.visibility</p:attrName>
                                        </p:attrNameLst>
                                      </p:cBhvr>
                                      <p:to>
                                        <p:strVal val="visible"/>
                                      </p:to>
                                    </p:set>
                                  </p:childTnLst>
                                </p:cTn>
                              </p:par>
                            </p:childTnLst>
                          </p:cTn>
                        </p:par>
                        <p:par>
                          <p:cTn id="11" fill="hold" nodeType="afterGroup">
                            <p:stCondLst>
                              <p:cond delay="500"/>
                            </p:stCondLst>
                            <p:childTnLst>
                              <p:par>
                                <p:cTn id="12" presetID="12" presetClass="entr" presetSubtype="4" fill="hold" nodeType="after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slide(fromBottom)">
                                      <p:cBhvr>
                                        <p:cTn id="14"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p:bldP spid="194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14300" y="1600200"/>
            <a:ext cx="2970213" cy="3276600"/>
          </a:xfrm>
          <a:prstGeom prst="rect">
            <a:avLst/>
          </a:prstGeom>
          <a:solidFill>
            <a:srgbClr val="28558E"/>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8" name="Text Box 4"/>
          <p:cNvSpPr txBox="1">
            <a:spLocks noChangeArrowheads="1"/>
          </p:cNvSpPr>
          <p:nvPr/>
        </p:nvSpPr>
        <p:spPr bwMode="auto">
          <a:xfrm>
            <a:off x="152400" y="838200"/>
            <a:ext cx="136366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1970s</a:t>
            </a:r>
          </a:p>
        </p:txBody>
      </p:sp>
      <p:sp>
        <p:nvSpPr>
          <p:cNvPr id="41989" name="Text Box 5"/>
          <p:cNvSpPr txBox="1">
            <a:spLocks noChangeArrowheads="1"/>
          </p:cNvSpPr>
          <p:nvPr/>
        </p:nvSpPr>
        <p:spPr bwMode="auto">
          <a:xfrm>
            <a:off x="247650" y="1743075"/>
            <a:ext cx="280035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Successfully performed engineering, design, licensing, construction management, QC, QA, cost accounting, scheduling, procurement, HVAC installation, and start-up and test services of the Waterford Nuclear Power Plant for Louisiana Power &amp; Light Company</a:t>
            </a:r>
          </a:p>
        </p:txBody>
      </p:sp>
      <p:grpSp>
        <p:nvGrpSpPr>
          <p:cNvPr id="41990" name="Group 6"/>
          <p:cNvGrpSpPr>
            <a:grpSpLocks/>
          </p:cNvGrpSpPr>
          <p:nvPr/>
        </p:nvGrpSpPr>
        <p:grpSpPr bwMode="auto">
          <a:xfrm>
            <a:off x="133350" y="5710238"/>
            <a:ext cx="557213" cy="735012"/>
            <a:chOff x="96" y="3597"/>
            <a:chExt cx="351" cy="463"/>
          </a:xfrm>
        </p:grpSpPr>
        <p:sp>
          <p:nvSpPr>
            <p:cNvPr id="41991" name="Text Box 7"/>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41992" name="Line 8"/>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1993" name="Picture 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994" name="Group 10"/>
          <p:cNvGrpSpPr>
            <a:grpSpLocks/>
          </p:cNvGrpSpPr>
          <p:nvPr/>
        </p:nvGrpSpPr>
        <p:grpSpPr bwMode="auto">
          <a:xfrm>
            <a:off x="609600" y="5562600"/>
            <a:ext cx="557213" cy="882650"/>
            <a:chOff x="336" y="3504"/>
            <a:chExt cx="351" cy="556"/>
          </a:xfrm>
        </p:grpSpPr>
        <p:sp>
          <p:nvSpPr>
            <p:cNvPr id="41995" name="Text Box 11"/>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41996" name="Line 12"/>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1997" name="Picture 1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998" name="Group 14"/>
          <p:cNvGrpSpPr>
            <a:grpSpLocks/>
          </p:cNvGrpSpPr>
          <p:nvPr/>
        </p:nvGrpSpPr>
        <p:grpSpPr bwMode="auto">
          <a:xfrm>
            <a:off x="885825" y="5710238"/>
            <a:ext cx="557213" cy="735012"/>
            <a:chOff x="96" y="3597"/>
            <a:chExt cx="351" cy="463"/>
          </a:xfrm>
        </p:grpSpPr>
        <p:sp>
          <p:nvSpPr>
            <p:cNvPr id="41999" name="Text Box 1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42000" name="Line 1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2001" name="Picture 1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002" name="Group 18"/>
          <p:cNvGrpSpPr>
            <a:grpSpLocks/>
          </p:cNvGrpSpPr>
          <p:nvPr/>
        </p:nvGrpSpPr>
        <p:grpSpPr bwMode="auto">
          <a:xfrm>
            <a:off x="1120775" y="5562600"/>
            <a:ext cx="604838" cy="882650"/>
            <a:chOff x="760" y="3504"/>
            <a:chExt cx="381" cy="556"/>
          </a:xfrm>
        </p:grpSpPr>
        <p:sp>
          <p:nvSpPr>
            <p:cNvPr id="42003" name="Text Box 19"/>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42004" name="Line 20"/>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2005" name="Picture 2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006" name="Group 22"/>
          <p:cNvGrpSpPr>
            <a:grpSpLocks/>
          </p:cNvGrpSpPr>
          <p:nvPr/>
        </p:nvGrpSpPr>
        <p:grpSpPr bwMode="auto">
          <a:xfrm>
            <a:off x="2468563" y="5745163"/>
            <a:ext cx="569912" cy="719137"/>
            <a:chOff x="1273" y="3619"/>
            <a:chExt cx="359" cy="453"/>
          </a:xfrm>
        </p:grpSpPr>
        <p:grpSp>
          <p:nvGrpSpPr>
            <p:cNvPr id="42007" name="Group 23"/>
            <p:cNvGrpSpPr>
              <a:grpSpLocks/>
            </p:cNvGrpSpPr>
            <p:nvPr/>
          </p:nvGrpSpPr>
          <p:grpSpPr bwMode="auto">
            <a:xfrm>
              <a:off x="1273" y="3619"/>
              <a:ext cx="328" cy="327"/>
              <a:chOff x="1177" y="3619"/>
              <a:chExt cx="328" cy="327"/>
            </a:xfrm>
          </p:grpSpPr>
          <p:sp>
            <p:nvSpPr>
              <p:cNvPr id="42008" name="Text Box 24"/>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42009" name="Line 25"/>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42010" name="Picture 2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011" name="Group 27"/>
          <p:cNvGrpSpPr>
            <a:grpSpLocks/>
          </p:cNvGrpSpPr>
          <p:nvPr/>
        </p:nvGrpSpPr>
        <p:grpSpPr bwMode="auto">
          <a:xfrm>
            <a:off x="2933700" y="5562600"/>
            <a:ext cx="557213" cy="882650"/>
            <a:chOff x="760" y="3504"/>
            <a:chExt cx="351" cy="556"/>
          </a:xfrm>
        </p:grpSpPr>
        <p:sp>
          <p:nvSpPr>
            <p:cNvPr id="42012" name="Text Box 28"/>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42013" name="Line 29"/>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2014" name="Picture 3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015" name="Group 31"/>
          <p:cNvGrpSpPr>
            <a:grpSpLocks/>
          </p:cNvGrpSpPr>
          <p:nvPr/>
        </p:nvGrpSpPr>
        <p:grpSpPr bwMode="auto">
          <a:xfrm>
            <a:off x="4244975" y="5710238"/>
            <a:ext cx="557213" cy="735012"/>
            <a:chOff x="96" y="3597"/>
            <a:chExt cx="351" cy="463"/>
          </a:xfrm>
        </p:grpSpPr>
        <p:sp>
          <p:nvSpPr>
            <p:cNvPr id="42016" name="Text Box 32"/>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42017" name="Line 33"/>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2018" name="Picture 3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019" name="Group 35"/>
          <p:cNvGrpSpPr>
            <a:grpSpLocks/>
          </p:cNvGrpSpPr>
          <p:nvPr/>
        </p:nvGrpSpPr>
        <p:grpSpPr bwMode="auto">
          <a:xfrm>
            <a:off x="4772025" y="5562600"/>
            <a:ext cx="604838" cy="882650"/>
            <a:chOff x="760" y="3504"/>
            <a:chExt cx="381" cy="556"/>
          </a:xfrm>
        </p:grpSpPr>
        <p:sp>
          <p:nvSpPr>
            <p:cNvPr id="42020" name="Text Box 36"/>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42021" name="Line 3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2022" name="Picture 3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023" name="Group 39"/>
          <p:cNvGrpSpPr>
            <a:grpSpLocks/>
          </p:cNvGrpSpPr>
          <p:nvPr/>
        </p:nvGrpSpPr>
        <p:grpSpPr bwMode="auto">
          <a:xfrm>
            <a:off x="5054600" y="5710238"/>
            <a:ext cx="557213" cy="735012"/>
            <a:chOff x="96" y="3597"/>
            <a:chExt cx="351" cy="463"/>
          </a:xfrm>
        </p:grpSpPr>
        <p:sp>
          <p:nvSpPr>
            <p:cNvPr id="42024" name="Text Box 4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42025" name="Line 4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2026" name="Picture 4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42042" name="Picture 58" descr="WTRF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3181350" cy="2292350"/>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42043" name="Text Box 59"/>
          <p:cNvSpPr txBox="1">
            <a:spLocks noChangeArrowheads="1"/>
          </p:cNvSpPr>
          <p:nvPr/>
        </p:nvSpPr>
        <p:spPr bwMode="auto">
          <a:xfrm>
            <a:off x="5541963" y="564991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sp>
        <p:nvSpPr>
          <p:cNvPr id="42044" name="Line 60"/>
          <p:cNvSpPr>
            <a:spLocks noChangeShapeType="1"/>
          </p:cNvSpPr>
          <p:nvPr/>
        </p:nvSpPr>
        <p:spPr bwMode="auto">
          <a:xfrm>
            <a:off x="5910263" y="5867400"/>
            <a:ext cx="0" cy="309563"/>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2045" name="Picture 6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550" y="6005513"/>
            <a:ext cx="533400" cy="444500"/>
          </a:xfrm>
          <a:prstGeom prst="rect">
            <a:avLst/>
          </a:prstGeom>
          <a:noFill/>
          <a:extLst>
            <a:ext uri="{909E8E84-426E-40DD-AFC4-6F175D3DCCD1}">
              <a14:hiddenFill xmlns:a14="http://schemas.microsoft.com/office/drawing/2010/main">
                <a:solidFill>
                  <a:srgbClr val="FFFFFF"/>
                </a:solidFill>
              </a14:hiddenFill>
            </a:ext>
          </a:extLst>
        </p:spPr>
      </p:pic>
      <p:grpSp>
        <p:nvGrpSpPr>
          <p:cNvPr id="42034" name="Group 50"/>
          <p:cNvGrpSpPr>
            <a:grpSpLocks/>
          </p:cNvGrpSpPr>
          <p:nvPr/>
        </p:nvGrpSpPr>
        <p:grpSpPr bwMode="auto">
          <a:xfrm>
            <a:off x="5638800" y="5410200"/>
            <a:ext cx="819150" cy="990600"/>
            <a:chOff x="284" y="3408"/>
            <a:chExt cx="516" cy="624"/>
          </a:xfrm>
        </p:grpSpPr>
        <p:sp>
          <p:nvSpPr>
            <p:cNvPr id="42035" name="Text Box 51"/>
            <p:cNvSpPr txBox="1">
              <a:spLocks noChangeArrowheads="1"/>
            </p:cNvSpPr>
            <p:nvPr/>
          </p:nvSpPr>
          <p:spPr bwMode="auto">
            <a:xfrm>
              <a:off x="284" y="3408"/>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1970s</a:t>
              </a:r>
            </a:p>
          </p:txBody>
        </p:sp>
        <p:sp>
          <p:nvSpPr>
            <p:cNvPr id="42036" name="Line 52"/>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2037" name="Picture 53"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ssolve">
                                      <p:cBhvr>
                                        <p:cTn id="7" dur="500"/>
                                        <p:tgtEl>
                                          <p:spTgt spid="41988"/>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19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200400" cy="2532063"/>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7173" name="Text Box 5"/>
          <p:cNvSpPr txBox="1">
            <a:spLocks noChangeArrowheads="1"/>
          </p:cNvSpPr>
          <p:nvPr/>
        </p:nvSpPr>
        <p:spPr bwMode="auto">
          <a:xfrm>
            <a:off x="152400" y="838200"/>
            <a:ext cx="1125538"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1976</a:t>
            </a:r>
          </a:p>
        </p:txBody>
      </p:sp>
      <p:sp>
        <p:nvSpPr>
          <p:cNvPr id="7174" name="Text Box 6"/>
          <p:cNvSpPr txBox="1">
            <a:spLocks noChangeArrowheads="1"/>
          </p:cNvSpPr>
          <p:nvPr/>
        </p:nvSpPr>
        <p:spPr bwMode="auto">
          <a:xfrm>
            <a:off x="247650" y="1743075"/>
            <a:ext cx="28003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The Gokcekaya Hydroelectric Development Project in Turkey, for which Ebasco provided engineering and construction management services, received the Ingersoll-Rand Italia prize</a:t>
            </a:r>
          </a:p>
        </p:txBody>
      </p:sp>
      <p:grpSp>
        <p:nvGrpSpPr>
          <p:cNvPr id="7179" name="Group 11"/>
          <p:cNvGrpSpPr>
            <a:grpSpLocks/>
          </p:cNvGrpSpPr>
          <p:nvPr/>
        </p:nvGrpSpPr>
        <p:grpSpPr bwMode="auto">
          <a:xfrm>
            <a:off x="133350" y="5710238"/>
            <a:ext cx="557213" cy="735012"/>
            <a:chOff x="96" y="3597"/>
            <a:chExt cx="351" cy="463"/>
          </a:xfrm>
        </p:grpSpPr>
        <p:sp>
          <p:nvSpPr>
            <p:cNvPr id="7180" name="Text Box 12"/>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7181" name="Line 13"/>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182" name="Picture 14"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83" name="Group 15"/>
          <p:cNvGrpSpPr>
            <a:grpSpLocks/>
          </p:cNvGrpSpPr>
          <p:nvPr/>
        </p:nvGrpSpPr>
        <p:grpSpPr bwMode="auto">
          <a:xfrm>
            <a:off x="609600" y="5562600"/>
            <a:ext cx="557213" cy="882650"/>
            <a:chOff x="336" y="3504"/>
            <a:chExt cx="351" cy="556"/>
          </a:xfrm>
        </p:grpSpPr>
        <p:sp>
          <p:nvSpPr>
            <p:cNvPr id="7184" name="Text Box 16"/>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7185" name="Line 17"/>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186" name="Picture 18"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87" name="Group 19"/>
          <p:cNvGrpSpPr>
            <a:grpSpLocks/>
          </p:cNvGrpSpPr>
          <p:nvPr/>
        </p:nvGrpSpPr>
        <p:grpSpPr bwMode="auto">
          <a:xfrm>
            <a:off x="885825" y="5710238"/>
            <a:ext cx="557213" cy="735012"/>
            <a:chOff x="96" y="3597"/>
            <a:chExt cx="351" cy="463"/>
          </a:xfrm>
        </p:grpSpPr>
        <p:sp>
          <p:nvSpPr>
            <p:cNvPr id="7188" name="Text Box 2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7189" name="Line 2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190" name="Picture 2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91" name="Group 23"/>
          <p:cNvGrpSpPr>
            <a:grpSpLocks/>
          </p:cNvGrpSpPr>
          <p:nvPr/>
        </p:nvGrpSpPr>
        <p:grpSpPr bwMode="auto">
          <a:xfrm>
            <a:off x="1120775" y="5562600"/>
            <a:ext cx="604838" cy="882650"/>
            <a:chOff x="760" y="3504"/>
            <a:chExt cx="381" cy="556"/>
          </a:xfrm>
        </p:grpSpPr>
        <p:sp>
          <p:nvSpPr>
            <p:cNvPr id="7192" name="Text Box 24"/>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7193" name="Line 25"/>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194" name="Picture 26"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95" name="Group 27"/>
          <p:cNvGrpSpPr>
            <a:grpSpLocks/>
          </p:cNvGrpSpPr>
          <p:nvPr/>
        </p:nvGrpSpPr>
        <p:grpSpPr bwMode="auto">
          <a:xfrm>
            <a:off x="2468563" y="5745163"/>
            <a:ext cx="569912" cy="719137"/>
            <a:chOff x="1273" y="3619"/>
            <a:chExt cx="359" cy="453"/>
          </a:xfrm>
        </p:grpSpPr>
        <p:grpSp>
          <p:nvGrpSpPr>
            <p:cNvPr id="7196" name="Group 28"/>
            <p:cNvGrpSpPr>
              <a:grpSpLocks/>
            </p:cNvGrpSpPr>
            <p:nvPr/>
          </p:nvGrpSpPr>
          <p:grpSpPr bwMode="auto">
            <a:xfrm>
              <a:off x="1273" y="3619"/>
              <a:ext cx="328" cy="327"/>
              <a:chOff x="1177" y="3619"/>
              <a:chExt cx="328" cy="327"/>
            </a:xfrm>
          </p:grpSpPr>
          <p:sp>
            <p:nvSpPr>
              <p:cNvPr id="7197" name="Text Box 29"/>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7198" name="Line 30"/>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7199" name="Picture 3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00" name="Group 32"/>
          <p:cNvGrpSpPr>
            <a:grpSpLocks/>
          </p:cNvGrpSpPr>
          <p:nvPr/>
        </p:nvGrpSpPr>
        <p:grpSpPr bwMode="auto">
          <a:xfrm>
            <a:off x="2933700" y="5562600"/>
            <a:ext cx="557213" cy="882650"/>
            <a:chOff x="760" y="3504"/>
            <a:chExt cx="351" cy="556"/>
          </a:xfrm>
        </p:grpSpPr>
        <p:sp>
          <p:nvSpPr>
            <p:cNvPr id="7201" name="Text Box 33"/>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7202" name="Line 34"/>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203" name="Picture 35"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04" name="Group 36"/>
          <p:cNvGrpSpPr>
            <a:grpSpLocks/>
          </p:cNvGrpSpPr>
          <p:nvPr/>
        </p:nvGrpSpPr>
        <p:grpSpPr bwMode="auto">
          <a:xfrm>
            <a:off x="4244975" y="5710238"/>
            <a:ext cx="557213" cy="735012"/>
            <a:chOff x="96" y="3597"/>
            <a:chExt cx="351" cy="463"/>
          </a:xfrm>
        </p:grpSpPr>
        <p:sp>
          <p:nvSpPr>
            <p:cNvPr id="7205" name="Text Box 37"/>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7206" name="Line 38"/>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207" name="Picture 3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20" name="Group 52"/>
          <p:cNvGrpSpPr>
            <a:grpSpLocks/>
          </p:cNvGrpSpPr>
          <p:nvPr/>
        </p:nvGrpSpPr>
        <p:grpSpPr bwMode="auto">
          <a:xfrm>
            <a:off x="6118225" y="5410200"/>
            <a:ext cx="692150" cy="990600"/>
            <a:chOff x="284" y="3408"/>
            <a:chExt cx="436" cy="624"/>
          </a:xfrm>
        </p:grpSpPr>
        <p:sp>
          <p:nvSpPr>
            <p:cNvPr id="7221" name="Text Box 53"/>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1976</a:t>
              </a:r>
            </a:p>
          </p:txBody>
        </p:sp>
        <p:sp>
          <p:nvSpPr>
            <p:cNvPr id="7222" name="Line 54"/>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223" name="Picture 55"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grpSp>
        <p:nvGrpSpPr>
          <p:cNvPr id="7232" name="Group 64"/>
          <p:cNvGrpSpPr>
            <a:grpSpLocks/>
          </p:cNvGrpSpPr>
          <p:nvPr/>
        </p:nvGrpSpPr>
        <p:grpSpPr bwMode="auto">
          <a:xfrm>
            <a:off x="4772025" y="5562600"/>
            <a:ext cx="604838" cy="882650"/>
            <a:chOff x="760" y="3504"/>
            <a:chExt cx="381" cy="556"/>
          </a:xfrm>
        </p:grpSpPr>
        <p:sp>
          <p:nvSpPr>
            <p:cNvPr id="7233" name="Text Box 65"/>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7234" name="Line 66"/>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235" name="Picture 6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40" name="Group 72"/>
          <p:cNvGrpSpPr>
            <a:grpSpLocks/>
          </p:cNvGrpSpPr>
          <p:nvPr/>
        </p:nvGrpSpPr>
        <p:grpSpPr bwMode="auto">
          <a:xfrm>
            <a:off x="5054600" y="5710238"/>
            <a:ext cx="557213" cy="735012"/>
            <a:chOff x="96" y="3597"/>
            <a:chExt cx="351" cy="463"/>
          </a:xfrm>
        </p:grpSpPr>
        <p:sp>
          <p:nvSpPr>
            <p:cNvPr id="7241" name="Text Box 73"/>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7242" name="Line 74"/>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243" name="Picture 75"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7253" name="Text Box 85"/>
          <p:cNvSpPr txBox="1">
            <a:spLocks noChangeArrowheads="1"/>
          </p:cNvSpPr>
          <p:nvPr/>
        </p:nvSpPr>
        <p:spPr bwMode="auto">
          <a:xfrm>
            <a:off x="5541963" y="56213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sp>
        <p:nvSpPr>
          <p:cNvPr id="7254" name="Line 86"/>
          <p:cNvSpPr>
            <a:spLocks noChangeShapeType="1"/>
          </p:cNvSpPr>
          <p:nvPr/>
        </p:nvSpPr>
        <p:spPr bwMode="auto">
          <a:xfrm>
            <a:off x="5910263" y="5829300"/>
            <a:ext cx="0" cy="309563"/>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255" name="Picture 8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550" y="60055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7257" name="Text Box 89"/>
          <p:cNvSpPr txBox="1">
            <a:spLocks noChangeArrowheads="1"/>
          </p:cNvSpPr>
          <p:nvPr/>
        </p:nvSpPr>
        <p:spPr bwMode="auto">
          <a:xfrm>
            <a:off x="5846763" y="5770563"/>
            <a:ext cx="6048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7258" name="Line 90"/>
          <p:cNvSpPr>
            <a:spLocks noChangeShapeType="1"/>
          </p:cNvSpPr>
          <p:nvPr/>
        </p:nvSpPr>
        <p:spPr bwMode="auto">
          <a:xfrm>
            <a:off x="6054725" y="5980113"/>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259" name="Picture 9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0055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dissolve">
                                      <p:cBhvr>
                                        <p:cTn id="7" dur="500"/>
                                        <p:tgtEl>
                                          <p:spTgt spid="717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par>
                          <p:cTn id="11" fill="hold" nodeType="afterGroup">
                            <p:stCondLst>
                              <p:cond delay="500"/>
                            </p:stCondLst>
                            <p:childTnLst>
                              <p:par>
                                <p:cTn id="12" presetID="20" presetClass="entr" presetSubtype="0" fill="hold" nodeType="after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wedge">
                                      <p:cBhvr>
                                        <p:cTn id="14"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Rectangle 10"/>
          <p:cNvSpPr>
            <a:spLocks noChangeArrowheads="1"/>
          </p:cNvSpPr>
          <p:nvPr/>
        </p:nvSpPr>
        <p:spPr bwMode="auto">
          <a:xfrm>
            <a:off x="114300" y="1600200"/>
            <a:ext cx="2970213" cy="3124200"/>
          </a:xfrm>
          <a:prstGeom prst="rect">
            <a:avLst/>
          </a:prstGeom>
          <a:solidFill>
            <a:srgbClr val="28558E"/>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198" name="Picture 6" descr="STLUC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76400"/>
            <a:ext cx="2493963" cy="2743200"/>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8199" name="Text Box 7"/>
          <p:cNvSpPr txBox="1">
            <a:spLocks noChangeArrowheads="1"/>
          </p:cNvSpPr>
          <p:nvPr/>
        </p:nvSpPr>
        <p:spPr bwMode="auto">
          <a:xfrm>
            <a:off x="152400" y="838200"/>
            <a:ext cx="1049338"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1977</a:t>
            </a:r>
          </a:p>
        </p:txBody>
      </p:sp>
      <p:sp>
        <p:nvSpPr>
          <p:cNvPr id="8200" name="Text Box 8"/>
          <p:cNvSpPr txBox="1">
            <a:spLocks noChangeArrowheads="1"/>
          </p:cNvSpPr>
          <p:nvPr/>
        </p:nvSpPr>
        <p:spPr bwMode="auto">
          <a:xfrm>
            <a:off x="247650" y="1743075"/>
            <a:ext cx="28003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Ebasco began construction of St. Lucie Unit 2 for Florida Power &amp; Light Company. The project, which was completed in record time, is cited as a textbook example of excellence in nuclear power plant design and construction</a:t>
            </a:r>
          </a:p>
        </p:txBody>
      </p:sp>
      <p:grpSp>
        <p:nvGrpSpPr>
          <p:cNvPr id="8206" name="Group 14"/>
          <p:cNvGrpSpPr>
            <a:grpSpLocks/>
          </p:cNvGrpSpPr>
          <p:nvPr/>
        </p:nvGrpSpPr>
        <p:grpSpPr bwMode="auto">
          <a:xfrm>
            <a:off x="133350" y="5710238"/>
            <a:ext cx="557213" cy="735012"/>
            <a:chOff x="96" y="3597"/>
            <a:chExt cx="351" cy="463"/>
          </a:xfrm>
        </p:grpSpPr>
        <p:sp>
          <p:nvSpPr>
            <p:cNvPr id="8207" name="Text Box 1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8208" name="Line 1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8209" name="Picture 1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10" name="Group 18"/>
          <p:cNvGrpSpPr>
            <a:grpSpLocks/>
          </p:cNvGrpSpPr>
          <p:nvPr/>
        </p:nvGrpSpPr>
        <p:grpSpPr bwMode="auto">
          <a:xfrm>
            <a:off x="609600" y="5562600"/>
            <a:ext cx="557213" cy="882650"/>
            <a:chOff x="336" y="3504"/>
            <a:chExt cx="351" cy="556"/>
          </a:xfrm>
        </p:grpSpPr>
        <p:sp>
          <p:nvSpPr>
            <p:cNvPr id="8211" name="Text Box 19"/>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8212" name="Line 20"/>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213" name="Picture 2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14" name="Group 22"/>
          <p:cNvGrpSpPr>
            <a:grpSpLocks/>
          </p:cNvGrpSpPr>
          <p:nvPr/>
        </p:nvGrpSpPr>
        <p:grpSpPr bwMode="auto">
          <a:xfrm>
            <a:off x="885825" y="5710238"/>
            <a:ext cx="557213" cy="735012"/>
            <a:chOff x="96" y="3597"/>
            <a:chExt cx="351" cy="463"/>
          </a:xfrm>
        </p:grpSpPr>
        <p:sp>
          <p:nvSpPr>
            <p:cNvPr id="8215" name="Text Box 23"/>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8216" name="Line 24"/>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8217" name="Picture 25"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18" name="Group 26"/>
          <p:cNvGrpSpPr>
            <a:grpSpLocks/>
          </p:cNvGrpSpPr>
          <p:nvPr/>
        </p:nvGrpSpPr>
        <p:grpSpPr bwMode="auto">
          <a:xfrm>
            <a:off x="1120775" y="5562600"/>
            <a:ext cx="604838" cy="882650"/>
            <a:chOff x="760" y="3504"/>
            <a:chExt cx="381" cy="556"/>
          </a:xfrm>
        </p:grpSpPr>
        <p:sp>
          <p:nvSpPr>
            <p:cNvPr id="8219" name="Text Box 27"/>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8220" name="Line 2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221" name="Picture 2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22" name="Group 30"/>
          <p:cNvGrpSpPr>
            <a:grpSpLocks/>
          </p:cNvGrpSpPr>
          <p:nvPr/>
        </p:nvGrpSpPr>
        <p:grpSpPr bwMode="auto">
          <a:xfrm>
            <a:off x="2468563" y="5745163"/>
            <a:ext cx="569912" cy="719137"/>
            <a:chOff x="1273" y="3619"/>
            <a:chExt cx="359" cy="453"/>
          </a:xfrm>
        </p:grpSpPr>
        <p:grpSp>
          <p:nvGrpSpPr>
            <p:cNvPr id="8223" name="Group 31"/>
            <p:cNvGrpSpPr>
              <a:grpSpLocks/>
            </p:cNvGrpSpPr>
            <p:nvPr/>
          </p:nvGrpSpPr>
          <p:grpSpPr bwMode="auto">
            <a:xfrm>
              <a:off x="1273" y="3619"/>
              <a:ext cx="328" cy="327"/>
              <a:chOff x="1177" y="3619"/>
              <a:chExt cx="328" cy="327"/>
            </a:xfrm>
          </p:grpSpPr>
          <p:sp>
            <p:nvSpPr>
              <p:cNvPr id="8224" name="Text Box 32"/>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8225" name="Line 33"/>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8226" name="Picture 34"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27" name="Group 35"/>
          <p:cNvGrpSpPr>
            <a:grpSpLocks/>
          </p:cNvGrpSpPr>
          <p:nvPr/>
        </p:nvGrpSpPr>
        <p:grpSpPr bwMode="auto">
          <a:xfrm>
            <a:off x="2933700" y="5562600"/>
            <a:ext cx="557213" cy="882650"/>
            <a:chOff x="760" y="3504"/>
            <a:chExt cx="351" cy="556"/>
          </a:xfrm>
        </p:grpSpPr>
        <p:sp>
          <p:nvSpPr>
            <p:cNvPr id="8228" name="Text Box 36"/>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8229" name="Line 3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230" name="Picture 38"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31" name="Group 39"/>
          <p:cNvGrpSpPr>
            <a:grpSpLocks/>
          </p:cNvGrpSpPr>
          <p:nvPr/>
        </p:nvGrpSpPr>
        <p:grpSpPr bwMode="auto">
          <a:xfrm>
            <a:off x="4244975" y="5710238"/>
            <a:ext cx="557213" cy="735012"/>
            <a:chOff x="96" y="3597"/>
            <a:chExt cx="351" cy="463"/>
          </a:xfrm>
        </p:grpSpPr>
        <p:sp>
          <p:nvSpPr>
            <p:cNvPr id="8232" name="Text Box 4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8233" name="Line 4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8234" name="Picture 4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39" name="Group 47"/>
          <p:cNvGrpSpPr>
            <a:grpSpLocks/>
          </p:cNvGrpSpPr>
          <p:nvPr/>
        </p:nvGrpSpPr>
        <p:grpSpPr bwMode="auto">
          <a:xfrm>
            <a:off x="4772025" y="5562600"/>
            <a:ext cx="604838" cy="882650"/>
            <a:chOff x="760" y="3504"/>
            <a:chExt cx="381" cy="556"/>
          </a:xfrm>
        </p:grpSpPr>
        <p:sp>
          <p:nvSpPr>
            <p:cNvPr id="8240" name="Text Box 48"/>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8241" name="Line 49"/>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242" name="Picture 50"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43" name="Group 51"/>
          <p:cNvGrpSpPr>
            <a:grpSpLocks/>
          </p:cNvGrpSpPr>
          <p:nvPr/>
        </p:nvGrpSpPr>
        <p:grpSpPr bwMode="auto">
          <a:xfrm>
            <a:off x="5054600" y="5710238"/>
            <a:ext cx="557213" cy="735012"/>
            <a:chOff x="96" y="3597"/>
            <a:chExt cx="351" cy="463"/>
          </a:xfrm>
        </p:grpSpPr>
        <p:sp>
          <p:nvSpPr>
            <p:cNvPr id="8244" name="Text Box 52"/>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8245" name="Line 53"/>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8246" name="Picture 54"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8257" name="Line 65"/>
          <p:cNvSpPr>
            <a:spLocks noChangeShapeType="1"/>
          </p:cNvSpPr>
          <p:nvPr/>
        </p:nvSpPr>
        <p:spPr bwMode="auto">
          <a:xfrm>
            <a:off x="6472238" y="6022975"/>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8258" name="Picture 66"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52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grpSp>
        <p:nvGrpSpPr>
          <p:cNvPr id="8247" name="Group 55"/>
          <p:cNvGrpSpPr>
            <a:grpSpLocks/>
          </p:cNvGrpSpPr>
          <p:nvPr/>
        </p:nvGrpSpPr>
        <p:grpSpPr bwMode="auto">
          <a:xfrm>
            <a:off x="6305550" y="5410200"/>
            <a:ext cx="692150" cy="990600"/>
            <a:chOff x="284" y="3408"/>
            <a:chExt cx="436" cy="624"/>
          </a:xfrm>
        </p:grpSpPr>
        <p:sp>
          <p:nvSpPr>
            <p:cNvPr id="8248" name="Text Box 56"/>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1977</a:t>
              </a:r>
            </a:p>
          </p:txBody>
        </p:sp>
        <p:sp>
          <p:nvSpPr>
            <p:cNvPr id="8249" name="Line 57"/>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8250" name="Picture 58"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8259" name="Text Box 67"/>
          <p:cNvSpPr txBox="1">
            <a:spLocks noChangeArrowheads="1"/>
          </p:cNvSpPr>
          <p:nvPr/>
        </p:nvSpPr>
        <p:spPr bwMode="auto">
          <a:xfrm>
            <a:off x="5541963" y="564991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sp>
        <p:nvSpPr>
          <p:cNvPr id="8260" name="Line 68"/>
          <p:cNvSpPr>
            <a:spLocks noChangeShapeType="1"/>
          </p:cNvSpPr>
          <p:nvPr/>
        </p:nvSpPr>
        <p:spPr bwMode="auto">
          <a:xfrm>
            <a:off x="5910263" y="5867400"/>
            <a:ext cx="0" cy="309563"/>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261" name="Picture 6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550" y="60055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8262" name="Text Box 70"/>
          <p:cNvSpPr txBox="1">
            <a:spLocks noChangeArrowheads="1"/>
          </p:cNvSpPr>
          <p:nvPr/>
        </p:nvSpPr>
        <p:spPr bwMode="auto">
          <a:xfrm>
            <a:off x="5837238" y="5770563"/>
            <a:ext cx="6048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8263" name="Line 71"/>
          <p:cNvSpPr>
            <a:spLocks noChangeShapeType="1"/>
          </p:cNvSpPr>
          <p:nvPr/>
        </p:nvSpPr>
        <p:spPr bwMode="auto">
          <a:xfrm>
            <a:off x="6107113" y="5980113"/>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8264" name="Picture 7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0055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8256" name="Text Box 64"/>
          <p:cNvSpPr txBox="1">
            <a:spLocks noChangeArrowheads="1"/>
          </p:cNvSpPr>
          <p:nvPr/>
        </p:nvSpPr>
        <p:spPr bwMode="auto">
          <a:xfrm>
            <a:off x="6299200" y="58086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spTree>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ssolve">
                                      <p:cBhvr>
                                        <p:cTn id="7" dur="500"/>
                                        <p:tgtEl>
                                          <p:spTgt spid="8199"/>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200"/>
                                        </p:tgtEl>
                                        <p:attrNameLst>
                                          <p:attrName>style.visibility</p:attrName>
                                        </p:attrNameLst>
                                      </p:cBhvr>
                                      <p:to>
                                        <p:strVal val="visible"/>
                                      </p:to>
                                    </p:set>
                                  </p:childTnLst>
                                </p:cTn>
                              </p:par>
                            </p:childTnLst>
                          </p:cTn>
                        </p:par>
                        <p:par>
                          <p:cTn id="11" fill="hold" nodeType="afterGroup">
                            <p:stCondLst>
                              <p:cond delay="500"/>
                            </p:stCondLst>
                            <p:childTnLst>
                              <p:par>
                                <p:cTn id="12" presetID="16" presetClass="entr" presetSubtype="21" fill="hold" nodeType="afterEffect">
                                  <p:stCondLst>
                                    <p:cond delay="0"/>
                                  </p:stCondLst>
                                  <p:childTnLst>
                                    <p:set>
                                      <p:cBhvr>
                                        <p:cTn id="13" dur="1" fill="hold">
                                          <p:stCondLst>
                                            <p:cond delay="0"/>
                                          </p:stCondLst>
                                        </p:cTn>
                                        <p:tgtEl>
                                          <p:spTgt spid="8198"/>
                                        </p:tgtEl>
                                        <p:attrNameLst>
                                          <p:attrName>style.visibility</p:attrName>
                                        </p:attrNameLst>
                                      </p:cBhvr>
                                      <p:to>
                                        <p:strVal val="visible"/>
                                      </p:to>
                                    </p:set>
                                    <p:animEffect transition="in" filter="barn(inVertical)">
                                      <p:cBhvr>
                                        <p:cTn id="14"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9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200400" cy="2476500"/>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9221" name="Text Box 5"/>
          <p:cNvSpPr txBox="1">
            <a:spLocks noChangeArrowheads="1"/>
          </p:cNvSpPr>
          <p:nvPr/>
        </p:nvSpPr>
        <p:spPr bwMode="auto">
          <a:xfrm>
            <a:off x="152400" y="838200"/>
            <a:ext cx="117951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1982</a:t>
            </a:r>
          </a:p>
        </p:txBody>
      </p:sp>
      <p:sp>
        <p:nvSpPr>
          <p:cNvPr id="9222" name="Text Box 6"/>
          <p:cNvSpPr txBox="1">
            <a:spLocks noChangeArrowheads="1"/>
          </p:cNvSpPr>
          <p:nvPr/>
        </p:nvSpPr>
        <p:spPr bwMode="auto">
          <a:xfrm>
            <a:off x="247650" y="1743075"/>
            <a:ext cx="28003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The Tokamak Fusion Test Reactor generated its first plasma, bringing fusion power a step closer to reality</a:t>
            </a:r>
          </a:p>
        </p:txBody>
      </p:sp>
      <p:grpSp>
        <p:nvGrpSpPr>
          <p:cNvPr id="9228" name="Group 12"/>
          <p:cNvGrpSpPr>
            <a:grpSpLocks/>
          </p:cNvGrpSpPr>
          <p:nvPr/>
        </p:nvGrpSpPr>
        <p:grpSpPr bwMode="auto">
          <a:xfrm>
            <a:off x="133350" y="5710238"/>
            <a:ext cx="557213" cy="735012"/>
            <a:chOff x="96" y="3597"/>
            <a:chExt cx="351" cy="463"/>
          </a:xfrm>
        </p:grpSpPr>
        <p:sp>
          <p:nvSpPr>
            <p:cNvPr id="9229" name="Text Box 13"/>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9230" name="Line 14"/>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9231" name="Picture 15"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32" name="Group 16"/>
          <p:cNvGrpSpPr>
            <a:grpSpLocks/>
          </p:cNvGrpSpPr>
          <p:nvPr/>
        </p:nvGrpSpPr>
        <p:grpSpPr bwMode="auto">
          <a:xfrm>
            <a:off x="609600" y="5562600"/>
            <a:ext cx="557213" cy="882650"/>
            <a:chOff x="336" y="3504"/>
            <a:chExt cx="351" cy="556"/>
          </a:xfrm>
        </p:grpSpPr>
        <p:sp>
          <p:nvSpPr>
            <p:cNvPr id="9233" name="Text Box 17"/>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9234" name="Line 18"/>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235" name="Picture 1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36" name="Group 20"/>
          <p:cNvGrpSpPr>
            <a:grpSpLocks/>
          </p:cNvGrpSpPr>
          <p:nvPr/>
        </p:nvGrpSpPr>
        <p:grpSpPr bwMode="auto">
          <a:xfrm>
            <a:off x="885825" y="5710238"/>
            <a:ext cx="557213" cy="735012"/>
            <a:chOff x="96" y="3597"/>
            <a:chExt cx="351" cy="463"/>
          </a:xfrm>
        </p:grpSpPr>
        <p:sp>
          <p:nvSpPr>
            <p:cNvPr id="9237" name="Text Box 21"/>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9238" name="Line 22"/>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9239" name="Picture 23"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40" name="Group 24"/>
          <p:cNvGrpSpPr>
            <a:grpSpLocks/>
          </p:cNvGrpSpPr>
          <p:nvPr/>
        </p:nvGrpSpPr>
        <p:grpSpPr bwMode="auto">
          <a:xfrm>
            <a:off x="1120775" y="5562600"/>
            <a:ext cx="604838" cy="882650"/>
            <a:chOff x="760" y="3504"/>
            <a:chExt cx="381" cy="556"/>
          </a:xfrm>
        </p:grpSpPr>
        <p:sp>
          <p:nvSpPr>
            <p:cNvPr id="9241" name="Text Box 25"/>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9242" name="Line 26"/>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243" name="Picture 2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44" name="Group 28"/>
          <p:cNvGrpSpPr>
            <a:grpSpLocks/>
          </p:cNvGrpSpPr>
          <p:nvPr/>
        </p:nvGrpSpPr>
        <p:grpSpPr bwMode="auto">
          <a:xfrm>
            <a:off x="2468563" y="5745163"/>
            <a:ext cx="569912" cy="719137"/>
            <a:chOff x="1273" y="3619"/>
            <a:chExt cx="359" cy="453"/>
          </a:xfrm>
        </p:grpSpPr>
        <p:grpSp>
          <p:nvGrpSpPr>
            <p:cNvPr id="9245" name="Group 29"/>
            <p:cNvGrpSpPr>
              <a:grpSpLocks/>
            </p:cNvGrpSpPr>
            <p:nvPr/>
          </p:nvGrpSpPr>
          <p:grpSpPr bwMode="auto">
            <a:xfrm>
              <a:off x="1273" y="3619"/>
              <a:ext cx="328" cy="327"/>
              <a:chOff x="1177" y="3619"/>
              <a:chExt cx="328" cy="327"/>
            </a:xfrm>
          </p:grpSpPr>
          <p:sp>
            <p:nvSpPr>
              <p:cNvPr id="9246" name="Text Box 30"/>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9247" name="Line 31"/>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9248" name="Picture 3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49" name="Group 33"/>
          <p:cNvGrpSpPr>
            <a:grpSpLocks/>
          </p:cNvGrpSpPr>
          <p:nvPr/>
        </p:nvGrpSpPr>
        <p:grpSpPr bwMode="auto">
          <a:xfrm>
            <a:off x="2933700" y="5562600"/>
            <a:ext cx="557213" cy="882650"/>
            <a:chOff x="760" y="3504"/>
            <a:chExt cx="351" cy="556"/>
          </a:xfrm>
        </p:grpSpPr>
        <p:sp>
          <p:nvSpPr>
            <p:cNvPr id="9250" name="Text Box 34"/>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9251" name="Line 35"/>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252" name="Picture 36"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53" name="Group 37"/>
          <p:cNvGrpSpPr>
            <a:grpSpLocks/>
          </p:cNvGrpSpPr>
          <p:nvPr/>
        </p:nvGrpSpPr>
        <p:grpSpPr bwMode="auto">
          <a:xfrm>
            <a:off x="4244975" y="5710238"/>
            <a:ext cx="557213" cy="735012"/>
            <a:chOff x="96" y="3597"/>
            <a:chExt cx="351" cy="463"/>
          </a:xfrm>
        </p:grpSpPr>
        <p:sp>
          <p:nvSpPr>
            <p:cNvPr id="9254" name="Text Box 38"/>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9255" name="Line 39"/>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9256" name="Picture 40"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57" name="Group 41"/>
          <p:cNvGrpSpPr>
            <a:grpSpLocks/>
          </p:cNvGrpSpPr>
          <p:nvPr/>
        </p:nvGrpSpPr>
        <p:grpSpPr bwMode="auto">
          <a:xfrm>
            <a:off x="4772025" y="5562600"/>
            <a:ext cx="604838" cy="882650"/>
            <a:chOff x="760" y="3504"/>
            <a:chExt cx="381" cy="556"/>
          </a:xfrm>
        </p:grpSpPr>
        <p:sp>
          <p:nvSpPr>
            <p:cNvPr id="9258" name="Text Box 42"/>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9259" name="Line 43"/>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260" name="Picture 44"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61" name="Group 45"/>
          <p:cNvGrpSpPr>
            <a:grpSpLocks/>
          </p:cNvGrpSpPr>
          <p:nvPr/>
        </p:nvGrpSpPr>
        <p:grpSpPr bwMode="auto">
          <a:xfrm>
            <a:off x="5054600" y="5710238"/>
            <a:ext cx="557213" cy="735012"/>
            <a:chOff x="96" y="3597"/>
            <a:chExt cx="351" cy="463"/>
          </a:xfrm>
        </p:grpSpPr>
        <p:sp>
          <p:nvSpPr>
            <p:cNvPr id="9262" name="Text Box 4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9263" name="Line 4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9264" name="Picture 48"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72" name="Group 56"/>
          <p:cNvGrpSpPr>
            <a:grpSpLocks/>
          </p:cNvGrpSpPr>
          <p:nvPr/>
        </p:nvGrpSpPr>
        <p:grpSpPr bwMode="auto">
          <a:xfrm>
            <a:off x="6680200" y="5410200"/>
            <a:ext cx="692150" cy="990600"/>
            <a:chOff x="284" y="3408"/>
            <a:chExt cx="436" cy="624"/>
          </a:xfrm>
        </p:grpSpPr>
        <p:sp>
          <p:nvSpPr>
            <p:cNvPr id="9273" name="Text Box 57"/>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1982</a:t>
              </a:r>
            </a:p>
          </p:txBody>
        </p:sp>
        <p:sp>
          <p:nvSpPr>
            <p:cNvPr id="9274" name="Line 58"/>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9275" name="Picture 59"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9289" name="Text Box 73"/>
          <p:cNvSpPr txBox="1">
            <a:spLocks noChangeArrowheads="1"/>
          </p:cNvSpPr>
          <p:nvPr/>
        </p:nvSpPr>
        <p:spPr bwMode="auto">
          <a:xfrm>
            <a:off x="6153150" y="589121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sp>
        <p:nvSpPr>
          <p:cNvPr id="9290" name="Line 74"/>
          <p:cNvSpPr>
            <a:spLocks noChangeShapeType="1"/>
          </p:cNvSpPr>
          <p:nvPr/>
        </p:nvSpPr>
        <p:spPr bwMode="auto">
          <a:xfrm>
            <a:off x="6472238" y="604520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9291" name="Picture 75"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52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9292" name="Line 76"/>
          <p:cNvSpPr>
            <a:spLocks noChangeShapeType="1"/>
          </p:cNvSpPr>
          <p:nvPr/>
        </p:nvSpPr>
        <p:spPr bwMode="auto">
          <a:xfrm>
            <a:off x="6651625" y="6008688"/>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9293" name="Picture 7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913" y="60055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9294" name="Text Box 78"/>
          <p:cNvSpPr txBox="1">
            <a:spLocks noChangeArrowheads="1"/>
          </p:cNvSpPr>
          <p:nvPr/>
        </p:nvSpPr>
        <p:spPr bwMode="auto">
          <a:xfrm>
            <a:off x="6359525" y="578008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9295" name="Line 79"/>
          <p:cNvSpPr>
            <a:spLocks noChangeShapeType="1"/>
          </p:cNvSpPr>
          <p:nvPr/>
        </p:nvSpPr>
        <p:spPr bwMode="auto">
          <a:xfrm>
            <a:off x="5910263" y="5819775"/>
            <a:ext cx="0" cy="309563"/>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296" name="Picture 80"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550" y="60055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9297" name="Text Box 81"/>
          <p:cNvSpPr txBox="1">
            <a:spLocks noChangeArrowheads="1"/>
          </p:cNvSpPr>
          <p:nvPr/>
        </p:nvSpPr>
        <p:spPr bwMode="auto">
          <a:xfrm>
            <a:off x="5838825" y="5741988"/>
            <a:ext cx="6048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9298" name="Line 82"/>
          <p:cNvSpPr>
            <a:spLocks noChangeShapeType="1"/>
          </p:cNvSpPr>
          <p:nvPr/>
        </p:nvSpPr>
        <p:spPr bwMode="auto">
          <a:xfrm>
            <a:off x="6107113" y="5957888"/>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9299" name="Picture 83"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0055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9300" name="Text Box 84"/>
          <p:cNvSpPr txBox="1">
            <a:spLocks noChangeArrowheads="1"/>
          </p:cNvSpPr>
          <p:nvPr/>
        </p:nvSpPr>
        <p:spPr bwMode="auto">
          <a:xfrm>
            <a:off x="5541963" y="56086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sp>
        <p:nvSpPr>
          <p:cNvPr id="9301" name="Line 85"/>
          <p:cNvSpPr>
            <a:spLocks noChangeShapeType="1"/>
          </p:cNvSpPr>
          <p:nvPr/>
        </p:nvSpPr>
        <p:spPr bwMode="auto">
          <a:xfrm>
            <a:off x="6794500" y="6008688"/>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9302" name="Picture 86"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60055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9303" name="Text Box 87"/>
          <p:cNvSpPr txBox="1">
            <a:spLocks noChangeArrowheads="1"/>
          </p:cNvSpPr>
          <p:nvPr/>
        </p:nvSpPr>
        <p:spPr bwMode="auto">
          <a:xfrm>
            <a:off x="6651625" y="58594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childTnLst>
                          </p:cTn>
                        </p:par>
                        <p:par>
                          <p:cTn id="11" fill="hold" nodeType="afterGroup">
                            <p:stCondLst>
                              <p:cond delay="500"/>
                            </p:stCondLst>
                            <p:childTnLst>
                              <p:par>
                                <p:cTn id="12" presetID="20" presetClass="entr" presetSubtype="0" fill="hold" nodeType="after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edge">
                                      <p:cBhvr>
                                        <p:cTn id="14"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50" name="Group 10"/>
          <p:cNvGrpSpPr>
            <a:grpSpLocks/>
          </p:cNvGrpSpPr>
          <p:nvPr/>
        </p:nvGrpSpPr>
        <p:grpSpPr bwMode="auto">
          <a:xfrm>
            <a:off x="5791200" y="1219200"/>
            <a:ext cx="2633663" cy="3332163"/>
            <a:chOff x="3648" y="909"/>
            <a:chExt cx="1659" cy="2099"/>
          </a:xfrm>
        </p:grpSpPr>
        <p:pic>
          <p:nvPicPr>
            <p:cNvPr id="10244" name="Picture 4" descr="198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 y="909"/>
              <a:ext cx="1659" cy="1407"/>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pic>
          <p:nvPicPr>
            <p:cNvPr id="10246" name="Picture 6" descr="pj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917"/>
              <a:ext cx="1658" cy="1091"/>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10247" name="Text Box 7"/>
          <p:cNvSpPr txBox="1">
            <a:spLocks noChangeArrowheads="1"/>
          </p:cNvSpPr>
          <p:nvPr/>
        </p:nvSpPr>
        <p:spPr bwMode="auto">
          <a:xfrm>
            <a:off x="152400" y="838200"/>
            <a:ext cx="112236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1987</a:t>
            </a:r>
          </a:p>
        </p:txBody>
      </p:sp>
      <p:sp>
        <p:nvSpPr>
          <p:cNvPr id="10248" name="Text Box 8"/>
          <p:cNvSpPr txBox="1">
            <a:spLocks noChangeArrowheads="1"/>
          </p:cNvSpPr>
          <p:nvPr/>
        </p:nvSpPr>
        <p:spPr bwMode="auto">
          <a:xfrm>
            <a:off x="247650" y="1743075"/>
            <a:ext cx="28003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The Consulting Engineers Council of New Jersey honored Ebasco with the Award for Engineering Excellence for the successful reclamation of the toxic PJP landfill</a:t>
            </a:r>
          </a:p>
        </p:txBody>
      </p:sp>
      <p:grpSp>
        <p:nvGrpSpPr>
          <p:cNvPr id="10260" name="Group 20"/>
          <p:cNvGrpSpPr>
            <a:grpSpLocks/>
          </p:cNvGrpSpPr>
          <p:nvPr/>
        </p:nvGrpSpPr>
        <p:grpSpPr bwMode="auto">
          <a:xfrm>
            <a:off x="133350" y="5710238"/>
            <a:ext cx="557213" cy="735012"/>
            <a:chOff x="96" y="3597"/>
            <a:chExt cx="351" cy="463"/>
          </a:xfrm>
        </p:grpSpPr>
        <p:sp>
          <p:nvSpPr>
            <p:cNvPr id="10261" name="Text Box 21"/>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10262" name="Line 22"/>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263" name="Picture 23"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64" name="Group 24"/>
          <p:cNvGrpSpPr>
            <a:grpSpLocks/>
          </p:cNvGrpSpPr>
          <p:nvPr/>
        </p:nvGrpSpPr>
        <p:grpSpPr bwMode="auto">
          <a:xfrm>
            <a:off x="609600" y="5562600"/>
            <a:ext cx="557213" cy="882650"/>
            <a:chOff x="336" y="3504"/>
            <a:chExt cx="351" cy="556"/>
          </a:xfrm>
        </p:grpSpPr>
        <p:sp>
          <p:nvSpPr>
            <p:cNvPr id="10265" name="Text Box 25"/>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10266" name="Line 26"/>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267" name="Picture 27"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68" name="Group 28"/>
          <p:cNvGrpSpPr>
            <a:grpSpLocks/>
          </p:cNvGrpSpPr>
          <p:nvPr/>
        </p:nvGrpSpPr>
        <p:grpSpPr bwMode="auto">
          <a:xfrm>
            <a:off x="885825" y="5710238"/>
            <a:ext cx="557213" cy="735012"/>
            <a:chOff x="96" y="3597"/>
            <a:chExt cx="351" cy="463"/>
          </a:xfrm>
        </p:grpSpPr>
        <p:sp>
          <p:nvSpPr>
            <p:cNvPr id="10269" name="Text Box 29"/>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10270" name="Line 30"/>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271" name="Picture 31"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72" name="Group 32"/>
          <p:cNvGrpSpPr>
            <a:grpSpLocks/>
          </p:cNvGrpSpPr>
          <p:nvPr/>
        </p:nvGrpSpPr>
        <p:grpSpPr bwMode="auto">
          <a:xfrm>
            <a:off x="1120775" y="5562600"/>
            <a:ext cx="604838" cy="882650"/>
            <a:chOff x="760" y="3504"/>
            <a:chExt cx="381" cy="556"/>
          </a:xfrm>
        </p:grpSpPr>
        <p:sp>
          <p:nvSpPr>
            <p:cNvPr id="10273" name="Text Box 33"/>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10274" name="Line 34"/>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275" name="Picture 35"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76" name="Group 36"/>
          <p:cNvGrpSpPr>
            <a:grpSpLocks/>
          </p:cNvGrpSpPr>
          <p:nvPr/>
        </p:nvGrpSpPr>
        <p:grpSpPr bwMode="auto">
          <a:xfrm>
            <a:off x="2468563" y="5745163"/>
            <a:ext cx="569912" cy="719137"/>
            <a:chOff x="1273" y="3619"/>
            <a:chExt cx="359" cy="453"/>
          </a:xfrm>
        </p:grpSpPr>
        <p:grpSp>
          <p:nvGrpSpPr>
            <p:cNvPr id="10277" name="Group 37"/>
            <p:cNvGrpSpPr>
              <a:grpSpLocks/>
            </p:cNvGrpSpPr>
            <p:nvPr/>
          </p:nvGrpSpPr>
          <p:grpSpPr bwMode="auto">
            <a:xfrm>
              <a:off x="1273" y="3619"/>
              <a:ext cx="328" cy="327"/>
              <a:chOff x="1177" y="3619"/>
              <a:chExt cx="328" cy="327"/>
            </a:xfrm>
          </p:grpSpPr>
          <p:sp>
            <p:nvSpPr>
              <p:cNvPr id="10278" name="Text Box 38"/>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10279" name="Line 39"/>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10280" name="Picture 40"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81" name="Group 41"/>
          <p:cNvGrpSpPr>
            <a:grpSpLocks/>
          </p:cNvGrpSpPr>
          <p:nvPr/>
        </p:nvGrpSpPr>
        <p:grpSpPr bwMode="auto">
          <a:xfrm>
            <a:off x="2933700" y="5562600"/>
            <a:ext cx="557213" cy="882650"/>
            <a:chOff x="760" y="3504"/>
            <a:chExt cx="351" cy="556"/>
          </a:xfrm>
        </p:grpSpPr>
        <p:sp>
          <p:nvSpPr>
            <p:cNvPr id="10282" name="Text Box 42"/>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10283" name="Line 43"/>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284" name="Picture 44"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97" name="Group 57"/>
          <p:cNvGrpSpPr>
            <a:grpSpLocks/>
          </p:cNvGrpSpPr>
          <p:nvPr/>
        </p:nvGrpSpPr>
        <p:grpSpPr bwMode="auto">
          <a:xfrm>
            <a:off x="7156450" y="5410200"/>
            <a:ext cx="692150" cy="990600"/>
            <a:chOff x="284" y="3408"/>
            <a:chExt cx="436" cy="624"/>
          </a:xfrm>
        </p:grpSpPr>
        <p:sp>
          <p:nvSpPr>
            <p:cNvPr id="10298" name="Text Box 58"/>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1987</a:t>
              </a:r>
            </a:p>
          </p:txBody>
        </p:sp>
        <p:sp>
          <p:nvSpPr>
            <p:cNvPr id="10299" name="Line 59"/>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300" name="Picture 60" descr="orange dot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10312" name="Line 72"/>
          <p:cNvSpPr>
            <a:spLocks noChangeShapeType="1"/>
          </p:cNvSpPr>
          <p:nvPr/>
        </p:nvSpPr>
        <p:spPr bwMode="auto">
          <a:xfrm>
            <a:off x="7027863" y="598170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313" name="Picture 73"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0318" name="Text Box 78"/>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10319" name="Group 79"/>
          <p:cNvGrpSpPr>
            <a:grpSpLocks/>
          </p:cNvGrpSpPr>
          <p:nvPr/>
        </p:nvGrpSpPr>
        <p:grpSpPr bwMode="auto">
          <a:xfrm>
            <a:off x="4232275" y="5702300"/>
            <a:ext cx="557213" cy="735013"/>
            <a:chOff x="96" y="3597"/>
            <a:chExt cx="351" cy="463"/>
          </a:xfrm>
        </p:grpSpPr>
        <p:sp>
          <p:nvSpPr>
            <p:cNvPr id="10320" name="Text Box 8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10321" name="Line 8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322" name="Picture 82"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23" name="Group 83"/>
          <p:cNvGrpSpPr>
            <a:grpSpLocks/>
          </p:cNvGrpSpPr>
          <p:nvPr/>
        </p:nvGrpSpPr>
        <p:grpSpPr bwMode="auto">
          <a:xfrm>
            <a:off x="4759325" y="5554663"/>
            <a:ext cx="604838" cy="882650"/>
            <a:chOff x="760" y="3504"/>
            <a:chExt cx="381" cy="556"/>
          </a:xfrm>
        </p:grpSpPr>
        <p:sp>
          <p:nvSpPr>
            <p:cNvPr id="10324" name="Text Box 84"/>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10325" name="Line 85"/>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326" name="Picture 86"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27" name="Group 87"/>
          <p:cNvGrpSpPr>
            <a:grpSpLocks/>
          </p:cNvGrpSpPr>
          <p:nvPr/>
        </p:nvGrpSpPr>
        <p:grpSpPr bwMode="auto">
          <a:xfrm>
            <a:off x="5041900" y="5702300"/>
            <a:ext cx="557213" cy="735013"/>
            <a:chOff x="96" y="3597"/>
            <a:chExt cx="351" cy="463"/>
          </a:xfrm>
        </p:grpSpPr>
        <p:sp>
          <p:nvSpPr>
            <p:cNvPr id="10328" name="Text Box 88"/>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10329" name="Line 89"/>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330" name="Picture 90"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10331" name="Text Box 91"/>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10332" name="Picture 92"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0333" name="Line 93"/>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334" name="Picture 94"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0335" name="Text Box 95"/>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10336" name="Line 96"/>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337" name="Picture 97"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0338" name="Text Box 98"/>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10339" name="Line 99"/>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340" name="Picture 100"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0341" name="Text Box 101"/>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10342" name="Picture 102"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0343" name="Text Box 103"/>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10345" name="Text Box 105"/>
          <p:cNvSpPr txBox="1">
            <a:spLocks noChangeArrowheads="1"/>
          </p:cNvSpPr>
          <p:nvPr/>
        </p:nvSpPr>
        <p:spPr bwMode="auto">
          <a:xfrm>
            <a:off x="6953250"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10347" name="Picture 107"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dissolve">
                                      <p:cBhvr>
                                        <p:cTn id="7" dur="500"/>
                                        <p:tgtEl>
                                          <p:spTgt spid="1024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248"/>
                                        </p:tgtEl>
                                        <p:attrNameLst>
                                          <p:attrName>style.visibility</p:attrName>
                                        </p:attrNameLst>
                                      </p:cBhvr>
                                      <p:to>
                                        <p:strVal val="visible"/>
                                      </p:to>
                                    </p:set>
                                  </p:childTnLst>
                                </p:cTn>
                              </p:par>
                            </p:childTnLst>
                          </p:cTn>
                        </p:par>
                        <p:par>
                          <p:cTn id="11" fill="hold" nodeType="afterGroup">
                            <p:stCondLst>
                              <p:cond delay="500"/>
                            </p:stCondLst>
                            <p:childTnLst>
                              <p:par>
                                <p:cTn id="12" presetID="18" presetClass="entr" presetSubtype="12" fill="hold" nodeType="afterEffect">
                                  <p:stCondLst>
                                    <p:cond delay="0"/>
                                  </p:stCondLst>
                                  <p:childTnLst>
                                    <p:set>
                                      <p:cBhvr>
                                        <p:cTn id="13" dur="1" fill="hold">
                                          <p:stCondLst>
                                            <p:cond delay="0"/>
                                          </p:stCondLst>
                                        </p:cTn>
                                        <p:tgtEl>
                                          <p:spTgt spid="10250"/>
                                        </p:tgtEl>
                                        <p:attrNameLst>
                                          <p:attrName>style.visibility</p:attrName>
                                        </p:attrNameLst>
                                      </p:cBhvr>
                                      <p:to>
                                        <p:strVal val="visible"/>
                                      </p:to>
                                    </p:set>
                                    <p:animEffect transition="in" filter="strips(downLeft)">
                                      <p:cBhvr>
                                        <p:cTn id="14" dur="2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7"/>
          <p:cNvSpPr>
            <a:spLocks noChangeArrowheads="1"/>
          </p:cNvSpPr>
          <p:nvPr/>
        </p:nvSpPr>
        <p:spPr bwMode="auto">
          <a:xfrm>
            <a:off x="114300" y="1600200"/>
            <a:ext cx="2970213" cy="3429000"/>
          </a:xfrm>
          <a:prstGeom prst="rect">
            <a:avLst/>
          </a:prstGeom>
          <a:solidFill>
            <a:srgbClr val="28558E"/>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6" name="Text Box 2"/>
          <p:cNvSpPr txBox="1">
            <a:spLocks noChangeArrowheads="1"/>
          </p:cNvSpPr>
          <p:nvPr/>
        </p:nvSpPr>
        <p:spPr bwMode="auto">
          <a:xfrm>
            <a:off x="152400" y="838200"/>
            <a:ext cx="1195388"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1988</a:t>
            </a:r>
          </a:p>
        </p:txBody>
      </p:sp>
      <p:sp>
        <p:nvSpPr>
          <p:cNvPr id="36867" name="Text Box 3"/>
          <p:cNvSpPr txBox="1">
            <a:spLocks noChangeArrowheads="1"/>
          </p:cNvSpPr>
          <p:nvPr/>
        </p:nvSpPr>
        <p:spPr bwMode="auto">
          <a:xfrm>
            <a:off x="152400" y="1676400"/>
            <a:ext cx="30480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Alternative Remedial Contracting Strategy (ARCS) II USEPA Region II</a:t>
            </a:r>
          </a:p>
          <a:p>
            <a:pPr algn="l"/>
            <a:r>
              <a:rPr lang="en-US" sz="1600" i="1">
                <a:solidFill>
                  <a:schemeClr val="bg1"/>
                </a:solidFill>
                <a:latin typeface="Tahoma" pitchFamily="34" charset="0"/>
              </a:rPr>
              <a:t>We were responsible for the performance of multiple, concurrent investigations, remedial design activities, and remedial actions at 275 uncontrolled hazardous waste NPL CERCLA sites under centralized program management</a:t>
            </a:r>
          </a:p>
        </p:txBody>
      </p:sp>
      <p:grpSp>
        <p:nvGrpSpPr>
          <p:cNvPr id="36878" name="Group 14"/>
          <p:cNvGrpSpPr>
            <a:grpSpLocks/>
          </p:cNvGrpSpPr>
          <p:nvPr/>
        </p:nvGrpSpPr>
        <p:grpSpPr bwMode="auto">
          <a:xfrm>
            <a:off x="133350" y="5710238"/>
            <a:ext cx="557213" cy="735012"/>
            <a:chOff x="96" y="3597"/>
            <a:chExt cx="351" cy="463"/>
          </a:xfrm>
        </p:grpSpPr>
        <p:sp>
          <p:nvSpPr>
            <p:cNvPr id="36879" name="Text Box 1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36880" name="Line 1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6881" name="Picture 1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882" name="Group 18"/>
          <p:cNvGrpSpPr>
            <a:grpSpLocks/>
          </p:cNvGrpSpPr>
          <p:nvPr/>
        </p:nvGrpSpPr>
        <p:grpSpPr bwMode="auto">
          <a:xfrm>
            <a:off x="609600" y="5562600"/>
            <a:ext cx="557213" cy="882650"/>
            <a:chOff x="336" y="3504"/>
            <a:chExt cx="351" cy="556"/>
          </a:xfrm>
        </p:grpSpPr>
        <p:sp>
          <p:nvSpPr>
            <p:cNvPr id="36883" name="Text Box 19"/>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36884" name="Line 20"/>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6885" name="Picture 2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886" name="Group 22"/>
          <p:cNvGrpSpPr>
            <a:grpSpLocks/>
          </p:cNvGrpSpPr>
          <p:nvPr/>
        </p:nvGrpSpPr>
        <p:grpSpPr bwMode="auto">
          <a:xfrm>
            <a:off x="885825" y="5710238"/>
            <a:ext cx="557213" cy="735012"/>
            <a:chOff x="96" y="3597"/>
            <a:chExt cx="351" cy="463"/>
          </a:xfrm>
        </p:grpSpPr>
        <p:sp>
          <p:nvSpPr>
            <p:cNvPr id="36887" name="Text Box 23"/>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36888" name="Line 24"/>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6889" name="Picture 2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890" name="Group 26"/>
          <p:cNvGrpSpPr>
            <a:grpSpLocks/>
          </p:cNvGrpSpPr>
          <p:nvPr/>
        </p:nvGrpSpPr>
        <p:grpSpPr bwMode="auto">
          <a:xfrm>
            <a:off x="1120775" y="5562600"/>
            <a:ext cx="604838" cy="882650"/>
            <a:chOff x="760" y="3504"/>
            <a:chExt cx="381" cy="556"/>
          </a:xfrm>
        </p:grpSpPr>
        <p:sp>
          <p:nvSpPr>
            <p:cNvPr id="36891" name="Text Box 27"/>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36892" name="Line 2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6893" name="Picture 2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894" name="Group 30"/>
          <p:cNvGrpSpPr>
            <a:grpSpLocks/>
          </p:cNvGrpSpPr>
          <p:nvPr/>
        </p:nvGrpSpPr>
        <p:grpSpPr bwMode="auto">
          <a:xfrm>
            <a:off x="2468563" y="5745163"/>
            <a:ext cx="569912" cy="719137"/>
            <a:chOff x="1273" y="3619"/>
            <a:chExt cx="359" cy="453"/>
          </a:xfrm>
        </p:grpSpPr>
        <p:grpSp>
          <p:nvGrpSpPr>
            <p:cNvPr id="36895" name="Group 31"/>
            <p:cNvGrpSpPr>
              <a:grpSpLocks/>
            </p:cNvGrpSpPr>
            <p:nvPr/>
          </p:nvGrpSpPr>
          <p:grpSpPr bwMode="auto">
            <a:xfrm>
              <a:off x="1273" y="3619"/>
              <a:ext cx="328" cy="327"/>
              <a:chOff x="1177" y="3619"/>
              <a:chExt cx="328" cy="327"/>
            </a:xfrm>
          </p:grpSpPr>
          <p:sp>
            <p:nvSpPr>
              <p:cNvPr id="36896" name="Text Box 32"/>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36897" name="Line 33"/>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36898" name="Picture 3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899" name="Group 35"/>
          <p:cNvGrpSpPr>
            <a:grpSpLocks/>
          </p:cNvGrpSpPr>
          <p:nvPr/>
        </p:nvGrpSpPr>
        <p:grpSpPr bwMode="auto">
          <a:xfrm>
            <a:off x="2933700" y="5562600"/>
            <a:ext cx="557213" cy="882650"/>
            <a:chOff x="760" y="3504"/>
            <a:chExt cx="351" cy="556"/>
          </a:xfrm>
        </p:grpSpPr>
        <p:sp>
          <p:nvSpPr>
            <p:cNvPr id="36900" name="Text Box 36"/>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36901" name="Line 3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6902" name="Picture 3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36926" name="Picture 6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400" y="60102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6928" name="Line 64"/>
          <p:cNvSpPr>
            <a:spLocks noChangeShapeType="1"/>
          </p:cNvSpPr>
          <p:nvPr/>
        </p:nvSpPr>
        <p:spPr bwMode="auto">
          <a:xfrm>
            <a:off x="7500938" y="599757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6922" name="Group 58"/>
          <p:cNvGrpSpPr>
            <a:grpSpLocks/>
          </p:cNvGrpSpPr>
          <p:nvPr/>
        </p:nvGrpSpPr>
        <p:grpSpPr bwMode="auto">
          <a:xfrm>
            <a:off x="7239000" y="5410200"/>
            <a:ext cx="692150" cy="990600"/>
            <a:chOff x="284" y="3408"/>
            <a:chExt cx="436" cy="624"/>
          </a:xfrm>
        </p:grpSpPr>
        <p:sp>
          <p:nvSpPr>
            <p:cNvPr id="36923" name="Text Box 59"/>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1988</a:t>
              </a:r>
            </a:p>
          </p:txBody>
        </p:sp>
        <p:sp>
          <p:nvSpPr>
            <p:cNvPr id="36924" name="Line 60"/>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6925" name="Picture 61"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36927" name="Text Box 63"/>
          <p:cNvSpPr txBox="1">
            <a:spLocks noChangeArrowheads="1"/>
          </p:cNvSpPr>
          <p:nvPr/>
        </p:nvSpPr>
        <p:spPr bwMode="auto">
          <a:xfrm>
            <a:off x="7239000" y="57880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36929" name="Picture 65" descr="ARCS-Gc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52600"/>
            <a:ext cx="3276600" cy="2203450"/>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36960" name="Line 96"/>
          <p:cNvSpPr>
            <a:spLocks noChangeShapeType="1"/>
          </p:cNvSpPr>
          <p:nvPr/>
        </p:nvSpPr>
        <p:spPr bwMode="auto">
          <a:xfrm>
            <a:off x="7027863" y="598170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6961" name="Picture 9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6962" name="Text Box 98"/>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36963" name="Group 99"/>
          <p:cNvGrpSpPr>
            <a:grpSpLocks/>
          </p:cNvGrpSpPr>
          <p:nvPr/>
        </p:nvGrpSpPr>
        <p:grpSpPr bwMode="auto">
          <a:xfrm>
            <a:off x="4232275" y="5702300"/>
            <a:ext cx="557213" cy="735013"/>
            <a:chOff x="96" y="3597"/>
            <a:chExt cx="351" cy="463"/>
          </a:xfrm>
        </p:grpSpPr>
        <p:sp>
          <p:nvSpPr>
            <p:cNvPr id="36964" name="Text Box 10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36965" name="Line 10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6966" name="Picture 10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967" name="Group 103"/>
          <p:cNvGrpSpPr>
            <a:grpSpLocks/>
          </p:cNvGrpSpPr>
          <p:nvPr/>
        </p:nvGrpSpPr>
        <p:grpSpPr bwMode="auto">
          <a:xfrm>
            <a:off x="4759325" y="5554663"/>
            <a:ext cx="604838" cy="882650"/>
            <a:chOff x="760" y="3504"/>
            <a:chExt cx="381" cy="556"/>
          </a:xfrm>
        </p:grpSpPr>
        <p:sp>
          <p:nvSpPr>
            <p:cNvPr id="36968" name="Text Box 104"/>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36969" name="Line 105"/>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6970" name="Picture 10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971" name="Group 107"/>
          <p:cNvGrpSpPr>
            <a:grpSpLocks/>
          </p:cNvGrpSpPr>
          <p:nvPr/>
        </p:nvGrpSpPr>
        <p:grpSpPr bwMode="auto">
          <a:xfrm>
            <a:off x="5041900" y="5702300"/>
            <a:ext cx="557213" cy="735013"/>
            <a:chOff x="96" y="3597"/>
            <a:chExt cx="351" cy="463"/>
          </a:xfrm>
        </p:grpSpPr>
        <p:sp>
          <p:nvSpPr>
            <p:cNvPr id="36972" name="Text Box 108"/>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36973" name="Line 109"/>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6974" name="Picture 11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36975" name="Text Box 111"/>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36976" name="Picture 11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6977" name="Line 113"/>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6978" name="Picture 11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6979" name="Text Box 115"/>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36980" name="Line 116"/>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6981" name="Picture 11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6982" name="Text Box 118"/>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36983" name="Line 119"/>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6984" name="Picture 12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6985" name="Text Box 121"/>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36986" name="Picture 12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6987" name="Text Box 123"/>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36988" name="Text Box 124"/>
          <p:cNvSpPr txBox="1">
            <a:spLocks noChangeArrowheads="1"/>
          </p:cNvSpPr>
          <p:nvPr/>
        </p:nvSpPr>
        <p:spPr bwMode="auto">
          <a:xfrm>
            <a:off x="6953250"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36989" name="Picture 12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6867"/>
                                        </p:tgtEl>
                                        <p:attrNameLst>
                                          <p:attrName>style.visibility</p:attrName>
                                        </p:attrNameLst>
                                      </p:cBhvr>
                                      <p:to>
                                        <p:strVal val="visible"/>
                                      </p:to>
                                    </p:set>
                                  </p:childTnLst>
                                </p:cTn>
                              </p:par>
                            </p:childTnLst>
                          </p:cTn>
                        </p:par>
                        <p:par>
                          <p:cTn id="11" fill="hold" nodeType="afterGroup">
                            <p:stCondLst>
                              <p:cond delay="500"/>
                            </p:stCondLst>
                            <p:childTnLst>
                              <p:par>
                                <p:cTn id="12" presetID="12" presetClass="entr" presetSubtype="4" fill="hold" nodeType="afterEffect">
                                  <p:stCondLst>
                                    <p:cond delay="0"/>
                                  </p:stCondLst>
                                  <p:childTnLst>
                                    <p:set>
                                      <p:cBhvr>
                                        <p:cTn id="13" dur="1" fill="hold">
                                          <p:stCondLst>
                                            <p:cond delay="0"/>
                                          </p:stCondLst>
                                        </p:cTn>
                                        <p:tgtEl>
                                          <p:spTgt spid="36929"/>
                                        </p:tgtEl>
                                        <p:attrNameLst>
                                          <p:attrName>style.visibility</p:attrName>
                                        </p:attrNameLst>
                                      </p:cBhvr>
                                      <p:to>
                                        <p:strVal val="visible"/>
                                      </p:to>
                                    </p:set>
                                    <p:animEffect transition="in" filter="slide(fromBottom)">
                                      <p:cBhvr>
                                        <p:cTn id="14" dur="2000"/>
                                        <p:tgtEl>
                                          <p:spTgt spid="36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Rectangle 7"/>
          <p:cNvSpPr>
            <a:spLocks noChangeArrowheads="1"/>
          </p:cNvSpPr>
          <p:nvPr/>
        </p:nvSpPr>
        <p:spPr bwMode="auto">
          <a:xfrm>
            <a:off x="114300" y="1600200"/>
            <a:ext cx="2970213" cy="3276600"/>
          </a:xfrm>
          <a:prstGeom prst="rect">
            <a:avLst/>
          </a:prstGeom>
          <a:solidFill>
            <a:srgbClr val="28558E"/>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8" name="Text Box 2"/>
          <p:cNvSpPr txBox="1">
            <a:spLocks noChangeArrowheads="1"/>
          </p:cNvSpPr>
          <p:nvPr/>
        </p:nvSpPr>
        <p:spPr bwMode="auto">
          <a:xfrm>
            <a:off x="152400" y="838200"/>
            <a:ext cx="119856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1989</a:t>
            </a:r>
          </a:p>
        </p:txBody>
      </p:sp>
      <p:sp>
        <p:nvSpPr>
          <p:cNvPr id="34819" name="Text Box 3"/>
          <p:cNvSpPr txBox="1">
            <a:spLocks noChangeArrowheads="1"/>
          </p:cNvSpPr>
          <p:nvPr/>
        </p:nvSpPr>
        <p:spPr bwMode="auto">
          <a:xfrm>
            <a:off x="247650" y="1743075"/>
            <a:ext cx="28003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i="1">
                <a:solidFill>
                  <a:schemeClr val="bg1"/>
                </a:solidFill>
                <a:latin typeface="Tahoma" pitchFamily="34" charset="0"/>
              </a:rPr>
              <a:t>J-6 Large Rocket Test Facility. Site Management integrator for construction of the largest Rocket Test Facility in the U.S., employing the most sophisticated technology. The test facility is capable of testing solid fuel rocket motors of a 500,000-lb thrust simulated at 100,000ft. altitude. The project was completed $12M under client’s budget and 114 days ahead of schedule. The J-6 Team was awarded the worldwide USACE 1993 Military Construction Contractor of the Year award. </a:t>
            </a:r>
          </a:p>
        </p:txBody>
      </p:sp>
      <p:grpSp>
        <p:nvGrpSpPr>
          <p:cNvPr id="34830" name="Group 14"/>
          <p:cNvGrpSpPr>
            <a:grpSpLocks/>
          </p:cNvGrpSpPr>
          <p:nvPr/>
        </p:nvGrpSpPr>
        <p:grpSpPr bwMode="auto">
          <a:xfrm>
            <a:off x="133350" y="5710238"/>
            <a:ext cx="557213" cy="735012"/>
            <a:chOff x="96" y="3597"/>
            <a:chExt cx="351" cy="463"/>
          </a:xfrm>
        </p:grpSpPr>
        <p:sp>
          <p:nvSpPr>
            <p:cNvPr id="34831" name="Text Box 1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34832" name="Line 1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4833" name="Picture 1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834" name="Group 18"/>
          <p:cNvGrpSpPr>
            <a:grpSpLocks/>
          </p:cNvGrpSpPr>
          <p:nvPr/>
        </p:nvGrpSpPr>
        <p:grpSpPr bwMode="auto">
          <a:xfrm>
            <a:off x="609600" y="5562600"/>
            <a:ext cx="557213" cy="882650"/>
            <a:chOff x="336" y="3504"/>
            <a:chExt cx="351" cy="556"/>
          </a:xfrm>
        </p:grpSpPr>
        <p:sp>
          <p:nvSpPr>
            <p:cNvPr id="34835" name="Text Box 19"/>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34836" name="Line 20"/>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837" name="Picture 2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838" name="Group 22"/>
          <p:cNvGrpSpPr>
            <a:grpSpLocks/>
          </p:cNvGrpSpPr>
          <p:nvPr/>
        </p:nvGrpSpPr>
        <p:grpSpPr bwMode="auto">
          <a:xfrm>
            <a:off x="885825" y="5710238"/>
            <a:ext cx="557213" cy="735012"/>
            <a:chOff x="96" y="3597"/>
            <a:chExt cx="351" cy="463"/>
          </a:xfrm>
        </p:grpSpPr>
        <p:sp>
          <p:nvSpPr>
            <p:cNvPr id="34839" name="Text Box 23"/>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34840" name="Line 24"/>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4841" name="Picture 2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842" name="Group 26"/>
          <p:cNvGrpSpPr>
            <a:grpSpLocks/>
          </p:cNvGrpSpPr>
          <p:nvPr/>
        </p:nvGrpSpPr>
        <p:grpSpPr bwMode="auto">
          <a:xfrm>
            <a:off x="1120775" y="5562600"/>
            <a:ext cx="604838" cy="882650"/>
            <a:chOff x="760" y="3504"/>
            <a:chExt cx="381" cy="556"/>
          </a:xfrm>
        </p:grpSpPr>
        <p:sp>
          <p:nvSpPr>
            <p:cNvPr id="34843" name="Text Box 27"/>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34844" name="Line 2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845" name="Picture 2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846" name="Group 30"/>
          <p:cNvGrpSpPr>
            <a:grpSpLocks/>
          </p:cNvGrpSpPr>
          <p:nvPr/>
        </p:nvGrpSpPr>
        <p:grpSpPr bwMode="auto">
          <a:xfrm>
            <a:off x="2468563" y="5745163"/>
            <a:ext cx="569912" cy="719137"/>
            <a:chOff x="1273" y="3619"/>
            <a:chExt cx="359" cy="453"/>
          </a:xfrm>
        </p:grpSpPr>
        <p:grpSp>
          <p:nvGrpSpPr>
            <p:cNvPr id="34847" name="Group 31"/>
            <p:cNvGrpSpPr>
              <a:grpSpLocks/>
            </p:cNvGrpSpPr>
            <p:nvPr/>
          </p:nvGrpSpPr>
          <p:grpSpPr bwMode="auto">
            <a:xfrm>
              <a:off x="1273" y="3619"/>
              <a:ext cx="328" cy="327"/>
              <a:chOff x="1177" y="3619"/>
              <a:chExt cx="328" cy="327"/>
            </a:xfrm>
          </p:grpSpPr>
          <p:sp>
            <p:nvSpPr>
              <p:cNvPr id="34848" name="Text Box 32"/>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34849" name="Line 33"/>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34850" name="Picture 3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851" name="Group 35"/>
          <p:cNvGrpSpPr>
            <a:grpSpLocks/>
          </p:cNvGrpSpPr>
          <p:nvPr/>
        </p:nvGrpSpPr>
        <p:grpSpPr bwMode="auto">
          <a:xfrm>
            <a:off x="2933700" y="5562600"/>
            <a:ext cx="557213" cy="882650"/>
            <a:chOff x="760" y="3504"/>
            <a:chExt cx="351" cy="556"/>
          </a:xfrm>
        </p:grpSpPr>
        <p:sp>
          <p:nvSpPr>
            <p:cNvPr id="34852" name="Text Box 36"/>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34853" name="Line 3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854" name="Picture 3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34870" name="Text Box 54"/>
          <p:cNvSpPr txBox="1">
            <a:spLocks noChangeArrowheads="1"/>
          </p:cNvSpPr>
          <p:nvPr/>
        </p:nvSpPr>
        <p:spPr bwMode="auto">
          <a:xfrm>
            <a:off x="72088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sp>
        <p:nvSpPr>
          <p:cNvPr id="34871" name="Line 55"/>
          <p:cNvSpPr>
            <a:spLocks noChangeShapeType="1"/>
          </p:cNvSpPr>
          <p:nvPr/>
        </p:nvSpPr>
        <p:spPr bwMode="auto">
          <a:xfrm>
            <a:off x="7502525"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872" name="Picture 5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4877"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581400" cy="2413000"/>
          </a:xfrm>
          <a:prstGeom prst="rect">
            <a:avLst/>
          </a:prstGeom>
          <a:noFill/>
          <a:ln w="38100" algn="ctr">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28558E"/>
                </a:solidFill>
              </a14:hiddenFill>
            </a:ext>
          </a:extLst>
        </p:spPr>
      </p:pic>
      <p:sp>
        <p:nvSpPr>
          <p:cNvPr id="34878" name="Line 62"/>
          <p:cNvSpPr>
            <a:spLocks noChangeShapeType="1"/>
          </p:cNvSpPr>
          <p:nvPr/>
        </p:nvSpPr>
        <p:spPr bwMode="auto">
          <a:xfrm>
            <a:off x="7027863" y="598170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4879" name="Picture 6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4880" name="Text Box 64"/>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34881" name="Group 65"/>
          <p:cNvGrpSpPr>
            <a:grpSpLocks/>
          </p:cNvGrpSpPr>
          <p:nvPr/>
        </p:nvGrpSpPr>
        <p:grpSpPr bwMode="auto">
          <a:xfrm>
            <a:off x="4232275" y="5702300"/>
            <a:ext cx="557213" cy="735013"/>
            <a:chOff x="96" y="3597"/>
            <a:chExt cx="351" cy="463"/>
          </a:xfrm>
        </p:grpSpPr>
        <p:sp>
          <p:nvSpPr>
            <p:cNvPr id="34882" name="Text Box 6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34883" name="Line 6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4884" name="Picture 6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885" name="Group 69"/>
          <p:cNvGrpSpPr>
            <a:grpSpLocks/>
          </p:cNvGrpSpPr>
          <p:nvPr/>
        </p:nvGrpSpPr>
        <p:grpSpPr bwMode="auto">
          <a:xfrm>
            <a:off x="4759325" y="5554663"/>
            <a:ext cx="604838" cy="882650"/>
            <a:chOff x="760" y="3504"/>
            <a:chExt cx="381" cy="556"/>
          </a:xfrm>
        </p:grpSpPr>
        <p:sp>
          <p:nvSpPr>
            <p:cNvPr id="34886" name="Text Box 70"/>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34887" name="Line 71"/>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888" name="Picture 7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889" name="Group 73"/>
          <p:cNvGrpSpPr>
            <a:grpSpLocks/>
          </p:cNvGrpSpPr>
          <p:nvPr/>
        </p:nvGrpSpPr>
        <p:grpSpPr bwMode="auto">
          <a:xfrm>
            <a:off x="5041900" y="5702300"/>
            <a:ext cx="557213" cy="735013"/>
            <a:chOff x="96" y="3597"/>
            <a:chExt cx="351" cy="463"/>
          </a:xfrm>
        </p:grpSpPr>
        <p:sp>
          <p:nvSpPr>
            <p:cNvPr id="34890" name="Text Box 7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34891" name="Line 7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4892" name="Picture 7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34893" name="Text Box 77"/>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34894" name="Picture 7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4895" name="Line 79"/>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4896" name="Picture 8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4897" name="Text Box 81"/>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34898" name="Line 82"/>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899" name="Picture 8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4900" name="Text Box 84"/>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34901" name="Line 85"/>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4902" name="Picture 8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4903" name="Text Box 87"/>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34904" name="Picture 8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4905" name="Text Box 89"/>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34906" name="Text Box 90"/>
          <p:cNvSpPr txBox="1">
            <a:spLocks noChangeArrowheads="1"/>
          </p:cNvSpPr>
          <p:nvPr/>
        </p:nvSpPr>
        <p:spPr bwMode="auto">
          <a:xfrm>
            <a:off x="6953250"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34907" name="Picture 9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4911" name="Picture 9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013" y="5992813"/>
            <a:ext cx="533400" cy="444500"/>
          </a:xfrm>
          <a:prstGeom prst="rect">
            <a:avLst/>
          </a:prstGeom>
          <a:noFill/>
          <a:extLst>
            <a:ext uri="{909E8E84-426E-40DD-AFC4-6F175D3DCCD1}">
              <a14:hiddenFill xmlns:a14="http://schemas.microsoft.com/office/drawing/2010/main">
                <a:solidFill>
                  <a:srgbClr val="FFFFFF"/>
                </a:solidFill>
              </a14:hiddenFill>
            </a:ext>
          </a:extLst>
        </p:spPr>
      </p:pic>
      <p:grpSp>
        <p:nvGrpSpPr>
          <p:cNvPr id="34873" name="Group 57"/>
          <p:cNvGrpSpPr>
            <a:grpSpLocks/>
          </p:cNvGrpSpPr>
          <p:nvPr/>
        </p:nvGrpSpPr>
        <p:grpSpPr bwMode="auto">
          <a:xfrm>
            <a:off x="7315200" y="5410200"/>
            <a:ext cx="692150" cy="990600"/>
            <a:chOff x="284" y="3408"/>
            <a:chExt cx="436" cy="624"/>
          </a:xfrm>
        </p:grpSpPr>
        <p:sp>
          <p:nvSpPr>
            <p:cNvPr id="34874" name="Text Box 58"/>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1989</a:t>
              </a:r>
            </a:p>
          </p:txBody>
        </p:sp>
        <p:sp>
          <p:nvSpPr>
            <p:cNvPr id="34875" name="Line 59"/>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4876" name="Picture 60"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34909" name="Text Box 93"/>
          <p:cNvSpPr txBox="1">
            <a:spLocks noChangeArrowheads="1"/>
          </p:cNvSpPr>
          <p:nvPr/>
        </p:nvSpPr>
        <p:spPr bwMode="auto">
          <a:xfrm>
            <a:off x="7435850"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1988</a:t>
            </a:r>
          </a:p>
        </p:txBody>
      </p:sp>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34877"/>
                                        </p:tgtEl>
                                        <p:attrNameLst>
                                          <p:attrName>style.visibility</p:attrName>
                                        </p:attrNameLst>
                                      </p:cBhvr>
                                      <p:to>
                                        <p:strVal val="visible"/>
                                      </p:to>
                                    </p:set>
                                    <p:animEffect transition="in" filter="dissolve">
                                      <p:cBhvr>
                                        <p:cTn id="14" dur="2000"/>
                                        <p:tgtEl>
                                          <p:spTgt spid="34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ENCO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200400" cy="2513013"/>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11270" name="Text Box 6"/>
          <p:cNvSpPr txBox="1">
            <a:spLocks noChangeArrowheads="1"/>
          </p:cNvSpPr>
          <p:nvPr/>
        </p:nvSpPr>
        <p:spPr bwMode="auto">
          <a:xfrm>
            <a:off x="152400" y="838200"/>
            <a:ext cx="119856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1989</a:t>
            </a:r>
          </a:p>
        </p:txBody>
      </p:sp>
      <p:sp>
        <p:nvSpPr>
          <p:cNvPr id="11271" name="Text Box 7"/>
          <p:cNvSpPr txBox="1">
            <a:spLocks noChangeArrowheads="1"/>
          </p:cNvSpPr>
          <p:nvPr/>
        </p:nvSpPr>
        <p:spPr bwMode="auto">
          <a:xfrm>
            <a:off x="247650" y="1743075"/>
            <a:ext cx="28003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In 1989 the Encogen One cogeneration project went on line. Ebasco was turnkey constructor for the 255-MW facility located near Sweetwater, Texas</a:t>
            </a:r>
          </a:p>
        </p:txBody>
      </p:sp>
      <p:grpSp>
        <p:nvGrpSpPr>
          <p:cNvPr id="11282" name="Group 18"/>
          <p:cNvGrpSpPr>
            <a:grpSpLocks/>
          </p:cNvGrpSpPr>
          <p:nvPr/>
        </p:nvGrpSpPr>
        <p:grpSpPr bwMode="auto">
          <a:xfrm>
            <a:off x="133350" y="5710238"/>
            <a:ext cx="557213" cy="735012"/>
            <a:chOff x="96" y="3597"/>
            <a:chExt cx="351" cy="463"/>
          </a:xfrm>
        </p:grpSpPr>
        <p:sp>
          <p:nvSpPr>
            <p:cNvPr id="11283" name="Text Box 19"/>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11284" name="Line 20"/>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285" name="Picture 2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86" name="Group 22"/>
          <p:cNvGrpSpPr>
            <a:grpSpLocks/>
          </p:cNvGrpSpPr>
          <p:nvPr/>
        </p:nvGrpSpPr>
        <p:grpSpPr bwMode="auto">
          <a:xfrm>
            <a:off x="609600" y="5562600"/>
            <a:ext cx="557213" cy="882650"/>
            <a:chOff x="336" y="3504"/>
            <a:chExt cx="351" cy="556"/>
          </a:xfrm>
        </p:grpSpPr>
        <p:sp>
          <p:nvSpPr>
            <p:cNvPr id="11287" name="Text Box 23"/>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11288" name="Line 24"/>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289" name="Picture 25"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90" name="Group 26"/>
          <p:cNvGrpSpPr>
            <a:grpSpLocks/>
          </p:cNvGrpSpPr>
          <p:nvPr/>
        </p:nvGrpSpPr>
        <p:grpSpPr bwMode="auto">
          <a:xfrm>
            <a:off x="885825" y="5710238"/>
            <a:ext cx="557213" cy="735012"/>
            <a:chOff x="96" y="3597"/>
            <a:chExt cx="351" cy="463"/>
          </a:xfrm>
        </p:grpSpPr>
        <p:sp>
          <p:nvSpPr>
            <p:cNvPr id="11291" name="Text Box 27"/>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11292" name="Line 28"/>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293" name="Picture 2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94" name="Group 30"/>
          <p:cNvGrpSpPr>
            <a:grpSpLocks/>
          </p:cNvGrpSpPr>
          <p:nvPr/>
        </p:nvGrpSpPr>
        <p:grpSpPr bwMode="auto">
          <a:xfrm>
            <a:off x="1120775" y="5562600"/>
            <a:ext cx="604838" cy="882650"/>
            <a:chOff x="760" y="3504"/>
            <a:chExt cx="381" cy="556"/>
          </a:xfrm>
        </p:grpSpPr>
        <p:sp>
          <p:nvSpPr>
            <p:cNvPr id="11295" name="Text Box 31"/>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11296" name="Line 32"/>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297" name="Picture 33"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98" name="Group 34"/>
          <p:cNvGrpSpPr>
            <a:grpSpLocks/>
          </p:cNvGrpSpPr>
          <p:nvPr/>
        </p:nvGrpSpPr>
        <p:grpSpPr bwMode="auto">
          <a:xfrm>
            <a:off x="2468563" y="5745163"/>
            <a:ext cx="569912" cy="719137"/>
            <a:chOff x="1273" y="3619"/>
            <a:chExt cx="359" cy="453"/>
          </a:xfrm>
        </p:grpSpPr>
        <p:grpSp>
          <p:nvGrpSpPr>
            <p:cNvPr id="11299" name="Group 35"/>
            <p:cNvGrpSpPr>
              <a:grpSpLocks/>
            </p:cNvGrpSpPr>
            <p:nvPr/>
          </p:nvGrpSpPr>
          <p:grpSpPr bwMode="auto">
            <a:xfrm>
              <a:off x="1273" y="3619"/>
              <a:ext cx="328" cy="327"/>
              <a:chOff x="1177" y="3619"/>
              <a:chExt cx="328" cy="327"/>
            </a:xfrm>
          </p:grpSpPr>
          <p:sp>
            <p:nvSpPr>
              <p:cNvPr id="11300" name="Text Box 36"/>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11301" name="Line 37"/>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11302" name="Picture 38"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03" name="Group 39"/>
          <p:cNvGrpSpPr>
            <a:grpSpLocks/>
          </p:cNvGrpSpPr>
          <p:nvPr/>
        </p:nvGrpSpPr>
        <p:grpSpPr bwMode="auto">
          <a:xfrm>
            <a:off x="2933700" y="5562600"/>
            <a:ext cx="557213" cy="882650"/>
            <a:chOff x="760" y="3504"/>
            <a:chExt cx="351" cy="556"/>
          </a:xfrm>
        </p:grpSpPr>
        <p:sp>
          <p:nvSpPr>
            <p:cNvPr id="11304" name="Text Box 40"/>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11305" name="Line 41"/>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306" name="Picture 4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11333" name="Text Box 69"/>
          <p:cNvSpPr txBox="1">
            <a:spLocks noChangeArrowheads="1"/>
          </p:cNvSpPr>
          <p:nvPr/>
        </p:nvSpPr>
        <p:spPr bwMode="auto">
          <a:xfrm>
            <a:off x="72088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sp>
        <p:nvSpPr>
          <p:cNvPr id="11334" name="Line 70"/>
          <p:cNvSpPr>
            <a:spLocks noChangeShapeType="1"/>
          </p:cNvSpPr>
          <p:nvPr/>
        </p:nvSpPr>
        <p:spPr bwMode="auto">
          <a:xfrm>
            <a:off x="7502525"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335" name="Picture 7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1336" name="Line 72"/>
          <p:cNvSpPr>
            <a:spLocks noChangeShapeType="1"/>
          </p:cNvSpPr>
          <p:nvPr/>
        </p:nvSpPr>
        <p:spPr bwMode="auto">
          <a:xfrm>
            <a:off x="7027863" y="598170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337" name="Picture 73"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1338" name="Text Box 74"/>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11339" name="Group 75"/>
          <p:cNvGrpSpPr>
            <a:grpSpLocks/>
          </p:cNvGrpSpPr>
          <p:nvPr/>
        </p:nvGrpSpPr>
        <p:grpSpPr bwMode="auto">
          <a:xfrm>
            <a:off x="4232275" y="5702300"/>
            <a:ext cx="557213" cy="735013"/>
            <a:chOff x="96" y="3597"/>
            <a:chExt cx="351" cy="463"/>
          </a:xfrm>
        </p:grpSpPr>
        <p:sp>
          <p:nvSpPr>
            <p:cNvPr id="11340" name="Text Box 7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11341" name="Line 7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342" name="Picture 78"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43" name="Group 79"/>
          <p:cNvGrpSpPr>
            <a:grpSpLocks/>
          </p:cNvGrpSpPr>
          <p:nvPr/>
        </p:nvGrpSpPr>
        <p:grpSpPr bwMode="auto">
          <a:xfrm>
            <a:off x="4759325" y="5554663"/>
            <a:ext cx="604838" cy="882650"/>
            <a:chOff x="760" y="3504"/>
            <a:chExt cx="381" cy="556"/>
          </a:xfrm>
        </p:grpSpPr>
        <p:sp>
          <p:nvSpPr>
            <p:cNvPr id="11344" name="Text Box 80"/>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11345" name="Line 81"/>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346" name="Picture 8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47" name="Group 83"/>
          <p:cNvGrpSpPr>
            <a:grpSpLocks/>
          </p:cNvGrpSpPr>
          <p:nvPr/>
        </p:nvGrpSpPr>
        <p:grpSpPr bwMode="auto">
          <a:xfrm>
            <a:off x="5041900" y="5702300"/>
            <a:ext cx="557213" cy="735013"/>
            <a:chOff x="96" y="3597"/>
            <a:chExt cx="351" cy="463"/>
          </a:xfrm>
        </p:grpSpPr>
        <p:sp>
          <p:nvSpPr>
            <p:cNvPr id="11348" name="Text Box 8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11349" name="Line 8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350" name="Picture 86"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11351" name="Text Box 87"/>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11352" name="Picture 88"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1353" name="Line 89"/>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354" name="Picture 90"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1355" name="Text Box 91"/>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11356" name="Line 92"/>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357" name="Picture 93"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1358" name="Text Box 94"/>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11359" name="Line 95"/>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360" name="Picture 96"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1361" name="Text Box 97"/>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11362" name="Picture 98"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1363" name="Text Box 99"/>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11364" name="Text Box 100"/>
          <p:cNvSpPr txBox="1">
            <a:spLocks noChangeArrowheads="1"/>
          </p:cNvSpPr>
          <p:nvPr/>
        </p:nvSpPr>
        <p:spPr bwMode="auto">
          <a:xfrm>
            <a:off x="6953250"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11365" name="Picture 10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1366" name="Picture 10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013"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11367" name="Text Box 103"/>
          <p:cNvSpPr txBox="1">
            <a:spLocks noChangeArrowheads="1"/>
          </p:cNvSpPr>
          <p:nvPr/>
        </p:nvSpPr>
        <p:spPr bwMode="auto">
          <a:xfrm>
            <a:off x="7435850"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1988</a:t>
            </a:r>
          </a:p>
        </p:txBody>
      </p:sp>
      <p:grpSp>
        <p:nvGrpSpPr>
          <p:cNvPr id="11368" name="Group 104"/>
          <p:cNvGrpSpPr>
            <a:grpSpLocks/>
          </p:cNvGrpSpPr>
          <p:nvPr/>
        </p:nvGrpSpPr>
        <p:grpSpPr bwMode="auto">
          <a:xfrm>
            <a:off x="7315200" y="5410200"/>
            <a:ext cx="692150" cy="990600"/>
            <a:chOff x="284" y="3408"/>
            <a:chExt cx="436" cy="624"/>
          </a:xfrm>
        </p:grpSpPr>
        <p:sp>
          <p:nvSpPr>
            <p:cNvPr id="11369" name="Text Box 105"/>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1989</a:t>
              </a:r>
            </a:p>
          </p:txBody>
        </p:sp>
        <p:sp>
          <p:nvSpPr>
            <p:cNvPr id="11370" name="Line 106"/>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371" name="Picture 107"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dissolve">
                                      <p:cBhvr>
                                        <p:cTn id="7" dur="500"/>
                                        <p:tgtEl>
                                          <p:spTgt spid="1127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childTnLst>
                                </p:cTn>
                              </p:par>
                            </p:childTnLst>
                          </p:cTn>
                        </p:par>
                        <p:par>
                          <p:cTn id="11" fill="hold" nodeType="afterGroup">
                            <p:stCondLst>
                              <p:cond delay="500"/>
                            </p:stCondLst>
                            <p:childTnLst>
                              <p:par>
                                <p:cTn id="12" presetID="6" presetClass="entr" presetSubtype="16" fill="hold" nodeType="afterEffect">
                                  <p:stCondLst>
                                    <p:cond delay="0"/>
                                  </p:stCondLst>
                                  <p:childTnLst>
                                    <p:set>
                                      <p:cBhvr>
                                        <p:cTn id="13" dur="1" fill="hold">
                                          <p:stCondLst>
                                            <p:cond delay="0"/>
                                          </p:stCondLst>
                                        </p:cTn>
                                        <p:tgtEl>
                                          <p:spTgt spid="11269"/>
                                        </p:tgtEl>
                                        <p:attrNameLst>
                                          <p:attrName>style.visibility</p:attrName>
                                        </p:attrNameLst>
                                      </p:cBhvr>
                                      <p:to>
                                        <p:strVal val="visible"/>
                                      </p:to>
                                    </p:set>
                                    <p:animEffect transition="in" filter="circle(in)">
                                      <p:cBhvr>
                                        <p:cTn id="14"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152400" y="838200"/>
            <a:ext cx="119856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1905</a:t>
            </a:r>
          </a:p>
        </p:txBody>
      </p:sp>
      <p:sp>
        <p:nvSpPr>
          <p:cNvPr id="2056" name="Text Box 8"/>
          <p:cNvSpPr txBox="1">
            <a:spLocks noChangeArrowheads="1"/>
          </p:cNvSpPr>
          <p:nvPr/>
        </p:nvSpPr>
        <p:spPr bwMode="auto">
          <a:xfrm>
            <a:off x="247650" y="1828800"/>
            <a:ext cx="28003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Thomas Alva Edison was instrumental in forming the company known as Ebasco Services Incorporated</a:t>
            </a:r>
          </a:p>
        </p:txBody>
      </p:sp>
      <p:pic>
        <p:nvPicPr>
          <p:cNvPr id="2057" name="Picture 9" descr="Thomas_Ed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1371600"/>
            <a:ext cx="2381250" cy="3133725"/>
          </a:xfrm>
          <a:prstGeom prst="rect">
            <a:avLst/>
          </a:prstGeom>
          <a:noFill/>
          <a:ln w="38100">
            <a:solidFill>
              <a:schemeClr val="bg1"/>
            </a:solidFill>
            <a:miter lim="800000"/>
            <a:headEnd/>
            <a:tailEnd/>
          </a:ln>
          <a:effectLst>
            <a:outerShdw dist="35921" dir="2700000" algn="ctr" rotWithShape="0">
              <a:srgbClr val="90BAE0">
                <a:alpha val="50000"/>
              </a:srgbClr>
            </a:outerShdw>
          </a:effectLst>
          <a:extLst>
            <a:ext uri="{909E8E84-426E-40DD-AFC4-6F175D3DCCD1}">
              <a14:hiddenFill xmlns:a14="http://schemas.microsoft.com/office/drawing/2010/main">
                <a:solidFill>
                  <a:srgbClr val="FFFFFF"/>
                </a:solidFill>
              </a14:hiddenFill>
            </a:ext>
          </a:extLst>
        </p:spPr>
      </p:pic>
      <p:sp>
        <p:nvSpPr>
          <p:cNvPr id="2058" name="Line 10"/>
          <p:cNvSpPr>
            <a:spLocks noChangeShapeType="1"/>
          </p:cNvSpPr>
          <p:nvPr/>
        </p:nvSpPr>
        <p:spPr bwMode="auto">
          <a:xfrm>
            <a:off x="180975" y="6200775"/>
            <a:ext cx="8810625" cy="0"/>
          </a:xfrm>
          <a:prstGeom prst="line">
            <a:avLst/>
          </a:prstGeom>
          <a:noFill/>
          <a:ln w="508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8699500" y="58594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2008</a:t>
            </a:r>
          </a:p>
        </p:txBody>
      </p:sp>
      <p:pic>
        <p:nvPicPr>
          <p:cNvPr id="2070" name="Picture 2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1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080" name="Rectangle 32"/>
          <p:cNvSpPr>
            <a:spLocks noChangeArrowheads="1"/>
          </p:cNvSpPr>
          <p:nvPr/>
        </p:nvSpPr>
        <p:spPr bwMode="auto">
          <a:xfrm>
            <a:off x="0" y="5867400"/>
            <a:ext cx="381000" cy="228600"/>
          </a:xfrm>
          <a:prstGeom prst="rect">
            <a:avLst/>
          </a:prstGeom>
          <a:solidFill>
            <a:srgbClr val="7599C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73" name="Text Box 25"/>
          <p:cNvSpPr txBox="1">
            <a:spLocks noChangeArrowheads="1"/>
          </p:cNvSpPr>
          <p:nvPr/>
        </p:nvSpPr>
        <p:spPr bwMode="auto">
          <a:xfrm>
            <a:off x="-95250" y="54102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1905</a:t>
            </a:r>
          </a:p>
        </p:txBody>
      </p:sp>
      <p:sp>
        <p:nvSpPr>
          <p:cNvPr id="2074" name="Line 26"/>
          <p:cNvSpPr>
            <a:spLocks noChangeShapeType="1"/>
          </p:cNvSpPr>
          <p:nvPr/>
        </p:nvSpPr>
        <p:spPr bwMode="auto">
          <a:xfrm>
            <a:off x="101600" y="5715000"/>
            <a:ext cx="0" cy="457200"/>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075" name="Picture 27"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00" y="6019800"/>
            <a:ext cx="381000" cy="38100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ssolve">
                                      <p:cBhvr>
                                        <p:cTn id="7" dur="500"/>
                                        <p:tgtEl>
                                          <p:spTgt spid="205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par>
                          <p:cTn id="11" fill="hold" nodeType="afterGroup">
                            <p:stCondLst>
                              <p:cond delay="500"/>
                            </p:stCondLst>
                            <p:childTnLst>
                              <p:par>
                                <p:cTn id="12" presetID="6" presetClass="entr" presetSubtype="16" fill="hold" nodeType="afterEffect">
                                  <p:stCondLst>
                                    <p:cond delay="0"/>
                                  </p:stCondLst>
                                  <p:childTnLst>
                                    <p:set>
                                      <p:cBhvr>
                                        <p:cTn id="13" dur="1" fill="hold">
                                          <p:stCondLst>
                                            <p:cond delay="0"/>
                                          </p:stCondLst>
                                        </p:cTn>
                                        <p:tgtEl>
                                          <p:spTgt spid="2057"/>
                                        </p:tgtEl>
                                        <p:attrNameLst>
                                          <p:attrName>style.visibility</p:attrName>
                                        </p:attrNameLst>
                                      </p:cBhvr>
                                      <p:to>
                                        <p:strVal val="visible"/>
                                      </p:to>
                                    </p:set>
                                    <p:animEffect transition="in" filter="circle(in)">
                                      <p:cBhvr>
                                        <p:cTn id="14" dur="2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52400" y="838200"/>
            <a:ext cx="1200150"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1990</a:t>
            </a:r>
          </a:p>
        </p:txBody>
      </p:sp>
      <p:sp>
        <p:nvSpPr>
          <p:cNvPr id="24580" name="Text Box 4"/>
          <p:cNvSpPr txBox="1">
            <a:spLocks noChangeArrowheads="1"/>
          </p:cNvSpPr>
          <p:nvPr/>
        </p:nvSpPr>
        <p:spPr bwMode="auto">
          <a:xfrm>
            <a:off x="247650" y="1743075"/>
            <a:ext cx="28003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The S.A. Murray Jr. Hydroelectric Station in Vidalia, LA., became operational. Ebasco was turnkey constructor for the 192-MW facility which is the nation’s largest, private low-head hydropower project</a:t>
            </a:r>
          </a:p>
        </p:txBody>
      </p:sp>
      <p:pic>
        <p:nvPicPr>
          <p:cNvPr id="24582" name="Picture 6" descr="19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925" y="1600200"/>
            <a:ext cx="3190875" cy="2493963"/>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nvGrpSpPr>
          <p:cNvPr id="24592" name="Group 16"/>
          <p:cNvGrpSpPr>
            <a:grpSpLocks/>
          </p:cNvGrpSpPr>
          <p:nvPr/>
        </p:nvGrpSpPr>
        <p:grpSpPr bwMode="auto">
          <a:xfrm>
            <a:off x="133350" y="5710238"/>
            <a:ext cx="557213" cy="735012"/>
            <a:chOff x="96" y="3597"/>
            <a:chExt cx="351" cy="463"/>
          </a:xfrm>
        </p:grpSpPr>
        <p:sp>
          <p:nvSpPr>
            <p:cNvPr id="24593" name="Text Box 17"/>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24594" name="Line 18"/>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4595" name="Picture 1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596" name="Group 20"/>
          <p:cNvGrpSpPr>
            <a:grpSpLocks/>
          </p:cNvGrpSpPr>
          <p:nvPr/>
        </p:nvGrpSpPr>
        <p:grpSpPr bwMode="auto">
          <a:xfrm>
            <a:off x="609600" y="5562600"/>
            <a:ext cx="557213" cy="882650"/>
            <a:chOff x="336" y="3504"/>
            <a:chExt cx="351" cy="556"/>
          </a:xfrm>
        </p:grpSpPr>
        <p:sp>
          <p:nvSpPr>
            <p:cNvPr id="24597" name="Text Box 21"/>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24598" name="Line 22"/>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4599" name="Picture 23"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600" name="Group 24"/>
          <p:cNvGrpSpPr>
            <a:grpSpLocks/>
          </p:cNvGrpSpPr>
          <p:nvPr/>
        </p:nvGrpSpPr>
        <p:grpSpPr bwMode="auto">
          <a:xfrm>
            <a:off x="885825" y="5710238"/>
            <a:ext cx="557213" cy="735012"/>
            <a:chOff x="96" y="3597"/>
            <a:chExt cx="351" cy="463"/>
          </a:xfrm>
        </p:grpSpPr>
        <p:sp>
          <p:nvSpPr>
            <p:cNvPr id="24601" name="Text Box 2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24602" name="Line 2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4603" name="Picture 2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604" name="Group 28"/>
          <p:cNvGrpSpPr>
            <a:grpSpLocks/>
          </p:cNvGrpSpPr>
          <p:nvPr/>
        </p:nvGrpSpPr>
        <p:grpSpPr bwMode="auto">
          <a:xfrm>
            <a:off x="1120775" y="5562600"/>
            <a:ext cx="604838" cy="882650"/>
            <a:chOff x="760" y="3504"/>
            <a:chExt cx="381" cy="556"/>
          </a:xfrm>
        </p:grpSpPr>
        <p:sp>
          <p:nvSpPr>
            <p:cNvPr id="24605" name="Text Box 29"/>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24606" name="Line 30"/>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4607" name="Picture 3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608" name="Group 32"/>
          <p:cNvGrpSpPr>
            <a:grpSpLocks/>
          </p:cNvGrpSpPr>
          <p:nvPr/>
        </p:nvGrpSpPr>
        <p:grpSpPr bwMode="auto">
          <a:xfrm>
            <a:off x="2468563" y="5745163"/>
            <a:ext cx="569912" cy="719137"/>
            <a:chOff x="1273" y="3619"/>
            <a:chExt cx="359" cy="453"/>
          </a:xfrm>
        </p:grpSpPr>
        <p:grpSp>
          <p:nvGrpSpPr>
            <p:cNvPr id="24609" name="Group 33"/>
            <p:cNvGrpSpPr>
              <a:grpSpLocks/>
            </p:cNvGrpSpPr>
            <p:nvPr/>
          </p:nvGrpSpPr>
          <p:grpSpPr bwMode="auto">
            <a:xfrm>
              <a:off x="1273" y="3619"/>
              <a:ext cx="328" cy="327"/>
              <a:chOff x="1177" y="3619"/>
              <a:chExt cx="328" cy="327"/>
            </a:xfrm>
          </p:grpSpPr>
          <p:sp>
            <p:nvSpPr>
              <p:cNvPr id="24610" name="Text Box 34"/>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24611" name="Line 35"/>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24612" name="Picture 36"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613" name="Group 37"/>
          <p:cNvGrpSpPr>
            <a:grpSpLocks/>
          </p:cNvGrpSpPr>
          <p:nvPr/>
        </p:nvGrpSpPr>
        <p:grpSpPr bwMode="auto">
          <a:xfrm>
            <a:off x="2933700" y="5562600"/>
            <a:ext cx="557213" cy="882650"/>
            <a:chOff x="760" y="3504"/>
            <a:chExt cx="351" cy="556"/>
          </a:xfrm>
        </p:grpSpPr>
        <p:sp>
          <p:nvSpPr>
            <p:cNvPr id="24614" name="Text Box 38"/>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24615" name="Line 39"/>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4616" name="Picture 40"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24645" name="Picture 6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grpSp>
        <p:nvGrpSpPr>
          <p:cNvPr id="24639" name="Group 63"/>
          <p:cNvGrpSpPr>
            <a:grpSpLocks/>
          </p:cNvGrpSpPr>
          <p:nvPr/>
        </p:nvGrpSpPr>
        <p:grpSpPr bwMode="auto">
          <a:xfrm>
            <a:off x="7396163" y="5410200"/>
            <a:ext cx="692150" cy="990600"/>
            <a:chOff x="284" y="3408"/>
            <a:chExt cx="436" cy="624"/>
          </a:xfrm>
        </p:grpSpPr>
        <p:sp>
          <p:nvSpPr>
            <p:cNvPr id="24640" name="Text Box 64"/>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1990</a:t>
              </a:r>
            </a:p>
          </p:txBody>
        </p:sp>
        <p:sp>
          <p:nvSpPr>
            <p:cNvPr id="24641" name="Line 65"/>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4642" name="Picture 66"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24643" name="Text Box 67"/>
          <p:cNvSpPr txBox="1">
            <a:spLocks noChangeArrowheads="1"/>
          </p:cNvSpPr>
          <p:nvPr/>
        </p:nvSpPr>
        <p:spPr bwMode="auto">
          <a:xfrm>
            <a:off x="7559675" y="576738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24646" name="Text Box 70"/>
          <p:cNvSpPr txBox="1">
            <a:spLocks noChangeArrowheads="1"/>
          </p:cNvSpPr>
          <p:nvPr/>
        </p:nvSpPr>
        <p:spPr bwMode="auto">
          <a:xfrm>
            <a:off x="7180263"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sp>
        <p:nvSpPr>
          <p:cNvPr id="24647" name="Line 71"/>
          <p:cNvSpPr>
            <a:spLocks noChangeShapeType="1"/>
          </p:cNvSpPr>
          <p:nvPr/>
        </p:nvSpPr>
        <p:spPr bwMode="auto">
          <a:xfrm>
            <a:off x="7502525"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4648" name="Picture 7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4649" name="Line 73"/>
          <p:cNvSpPr>
            <a:spLocks noChangeShapeType="1"/>
          </p:cNvSpPr>
          <p:nvPr/>
        </p:nvSpPr>
        <p:spPr bwMode="auto">
          <a:xfrm>
            <a:off x="7027863" y="598170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4650" name="Picture 74"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4651" name="Text Box 75"/>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24652" name="Group 76"/>
          <p:cNvGrpSpPr>
            <a:grpSpLocks/>
          </p:cNvGrpSpPr>
          <p:nvPr/>
        </p:nvGrpSpPr>
        <p:grpSpPr bwMode="auto">
          <a:xfrm>
            <a:off x="4232275" y="5702300"/>
            <a:ext cx="557213" cy="735013"/>
            <a:chOff x="96" y="3597"/>
            <a:chExt cx="351" cy="463"/>
          </a:xfrm>
        </p:grpSpPr>
        <p:sp>
          <p:nvSpPr>
            <p:cNvPr id="24653" name="Text Box 77"/>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24654" name="Line 78"/>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4655" name="Picture 7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656" name="Group 80"/>
          <p:cNvGrpSpPr>
            <a:grpSpLocks/>
          </p:cNvGrpSpPr>
          <p:nvPr/>
        </p:nvGrpSpPr>
        <p:grpSpPr bwMode="auto">
          <a:xfrm>
            <a:off x="4759325" y="5554663"/>
            <a:ext cx="604838" cy="882650"/>
            <a:chOff x="760" y="3504"/>
            <a:chExt cx="381" cy="556"/>
          </a:xfrm>
        </p:grpSpPr>
        <p:sp>
          <p:nvSpPr>
            <p:cNvPr id="24657" name="Text Box 81"/>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24658" name="Line 82"/>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4659" name="Picture 83"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660" name="Group 84"/>
          <p:cNvGrpSpPr>
            <a:grpSpLocks/>
          </p:cNvGrpSpPr>
          <p:nvPr/>
        </p:nvGrpSpPr>
        <p:grpSpPr bwMode="auto">
          <a:xfrm>
            <a:off x="5041900" y="5702300"/>
            <a:ext cx="557213" cy="735013"/>
            <a:chOff x="96" y="3597"/>
            <a:chExt cx="351" cy="463"/>
          </a:xfrm>
        </p:grpSpPr>
        <p:sp>
          <p:nvSpPr>
            <p:cNvPr id="24661" name="Text Box 8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24662" name="Line 8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4663" name="Picture 8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24664" name="Text Box 88"/>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24665" name="Picture 8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4666" name="Line 90"/>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4667" name="Picture 9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4668" name="Text Box 92"/>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24669" name="Line 93"/>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4670" name="Picture 94"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4671" name="Text Box 95"/>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24672" name="Line 96"/>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4673" name="Picture 9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4674" name="Text Box 98"/>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24675" name="Picture 9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4676" name="Text Box 100"/>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24677" name="Text Box 101"/>
          <p:cNvSpPr txBox="1">
            <a:spLocks noChangeArrowheads="1"/>
          </p:cNvSpPr>
          <p:nvPr/>
        </p:nvSpPr>
        <p:spPr bwMode="auto">
          <a:xfrm>
            <a:off x="6953250"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24678" name="Picture 10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24679" name="Picture 103"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013"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4680" name="Text Box 104"/>
          <p:cNvSpPr txBox="1">
            <a:spLocks noChangeArrowheads="1"/>
          </p:cNvSpPr>
          <p:nvPr/>
        </p:nvSpPr>
        <p:spPr bwMode="auto">
          <a:xfrm>
            <a:off x="7435850"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1988</a:t>
            </a:r>
          </a:p>
        </p:txBody>
      </p:sp>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par>
                          <p:cTn id="11" fill="hold" nodeType="afterGroup">
                            <p:stCondLst>
                              <p:cond delay="500"/>
                            </p:stCondLst>
                            <p:childTnLst>
                              <p:par>
                                <p:cTn id="12" presetID="16" presetClass="entr" presetSubtype="26" fill="hold" nodeType="afterEffect">
                                  <p:stCondLst>
                                    <p:cond delay="0"/>
                                  </p:stCondLst>
                                  <p:childTnLst>
                                    <p:set>
                                      <p:cBhvr>
                                        <p:cTn id="13" dur="1" fill="hold">
                                          <p:stCondLst>
                                            <p:cond delay="0"/>
                                          </p:stCondLst>
                                        </p:cTn>
                                        <p:tgtEl>
                                          <p:spTgt spid="24582"/>
                                        </p:tgtEl>
                                        <p:attrNameLst>
                                          <p:attrName>style.visibility</p:attrName>
                                        </p:attrNameLst>
                                      </p:cBhvr>
                                      <p:to>
                                        <p:strVal val="visible"/>
                                      </p:to>
                                    </p:set>
                                    <p:animEffect transition="in" filter="barn(inHorizontal)">
                                      <p:cBhvr>
                                        <p:cTn id="14" dur="2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400" y="838200"/>
            <a:ext cx="1196975"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1993</a:t>
            </a:r>
          </a:p>
        </p:txBody>
      </p:sp>
      <p:sp>
        <p:nvSpPr>
          <p:cNvPr id="25603" name="Text Box 3"/>
          <p:cNvSpPr txBox="1">
            <a:spLocks noChangeArrowheads="1"/>
          </p:cNvSpPr>
          <p:nvPr/>
        </p:nvSpPr>
        <p:spPr bwMode="auto">
          <a:xfrm>
            <a:off x="247650" y="1743075"/>
            <a:ext cx="280035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Ebasco acquired by Raytheon Corporation EXCEPT for Environmental Services Division and parts of Ebasco Constructors</a:t>
            </a:r>
          </a:p>
        </p:txBody>
      </p:sp>
      <p:grpSp>
        <p:nvGrpSpPr>
          <p:cNvPr id="25615" name="Group 15"/>
          <p:cNvGrpSpPr>
            <a:grpSpLocks/>
          </p:cNvGrpSpPr>
          <p:nvPr/>
        </p:nvGrpSpPr>
        <p:grpSpPr bwMode="auto">
          <a:xfrm>
            <a:off x="133350" y="5710238"/>
            <a:ext cx="557213" cy="735012"/>
            <a:chOff x="96" y="3597"/>
            <a:chExt cx="351" cy="463"/>
          </a:xfrm>
        </p:grpSpPr>
        <p:sp>
          <p:nvSpPr>
            <p:cNvPr id="25616" name="Text Box 1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25617" name="Line 1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5618" name="Picture 1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19" name="Group 19"/>
          <p:cNvGrpSpPr>
            <a:grpSpLocks/>
          </p:cNvGrpSpPr>
          <p:nvPr/>
        </p:nvGrpSpPr>
        <p:grpSpPr bwMode="auto">
          <a:xfrm>
            <a:off x="609600" y="5562600"/>
            <a:ext cx="557213" cy="882650"/>
            <a:chOff x="336" y="3504"/>
            <a:chExt cx="351" cy="556"/>
          </a:xfrm>
        </p:grpSpPr>
        <p:sp>
          <p:nvSpPr>
            <p:cNvPr id="25620" name="Text Box 20"/>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25621" name="Line 21"/>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5622" name="Picture 2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23" name="Group 23"/>
          <p:cNvGrpSpPr>
            <a:grpSpLocks/>
          </p:cNvGrpSpPr>
          <p:nvPr/>
        </p:nvGrpSpPr>
        <p:grpSpPr bwMode="auto">
          <a:xfrm>
            <a:off x="885825" y="5710238"/>
            <a:ext cx="557213" cy="735012"/>
            <a:chOff x="96" y="3597"/>
            <a:chExt cx="351" cy="463"/>
          </a:xfrm>
        </p:grpSpPr>
        <p:sp>
          <p:nvSpPr>
            <p:cNvPr id="25624" name="Text Box 2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25625" name="Line 2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5626" name="Picture 2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27" name="Group 27"/>
          <p:cNvGrpSpPr>
            <a:grpSpLocks/>
          </p:cNvGrpSpPr>
          <p:nvPr/>
        </p:nvGrpSpPr>
        <p:grpSpPr bwMode="auto">
          <a:xfrm>
            <a:off x="1120775" y="5562600"/>
            <a:ext cx="604838" cy="882650"/>
            <a:chOff x="760" y="3504"/>
            <a:chExt cx="381" cy="556"/>
          </a:xfrm>
        </p:grpSpPr>
        <p:sp>
          <p:nvSpPr>
            <p:cNvPr id="25628" name="Text Box 28"/>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25629" name="Line 29"/>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5630" name="Picture 3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31" name="Group 31"/>
          <p:cNvGrpSpPr>
            <a:grpSpLocks/>
          </p:cNvGrpSpPr>
          <p:nvPr/>
        </p:nvGrpSpPr>
        <p:grpSpPr bwMode="auto">
          <a:xfrm>
            <a:off x="2468563" y="5745163"/>
            <a:ext cx="569912" cy="719137"/>
            <a:chOff x="1273" y="3619"/>
            <a:chExt cx="359" cy="453"/>
          </a:xfrm>
        </p:grpSpPr>
        <p:grpSp>
          <p:nvGrpSpPr>
            <p:cNvPr id="25632" name="Group 32"/>
            <p:cNvGrpSpPr>
              <a:grpSpLocks/>
            </p:cNvGrpSpPr>
            <p:nvPr/>
          </p:nvGrpSpPr>
          <p:grpSpPr bwMode="auto">
            <a:xfrm>
              <a:off x="1273" y="3619"/>
              <a:ext cx="328" cy="327"/>
              <a:chOff x="1177" y="3619"/>
              <a:chExt cx="328" cy="327"/>
            </a:xfrm>
          </p:grpSpPr>
          <p:sp>
            <p:nvSpPr>
              <p:cNvPr id="25633" name="Text Box 33"/>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25634" name="Line 34"/>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25635" name="Picture 3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36" name="Group 36"/>
          <p:cNvGrpSpPr>
            <a:grpSpLocks/>
          </p:cNvGrpSpPr>
          <p:nvPr/>
        </p:nvGrpSpPr>
        <p:grpSpPr bwMode="auto">
          <a:xfrm>
            <a:off x="2933700" y="5562600"/>
            <a:ext cx="557213" cy="882650"/>
            <a:chOff x="760" y="3504"/>
            <a:chExt cx="351" cy="556"/>
          </a:xfrm>
        </p:grpSpPr>
        <p:sp>
          <p:nvSpPr>
            <p:cNvPr id="25637" name="Text Box 37"/>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25638" name="Line 3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5639" name="Picture 3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25655" name="Text Box 55"/>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25657" name="Picture 5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5658" name="Line 58"/>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5659" name="Picture 5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5664" name="Text Box 64"/>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grpSp>
        <p:nvGrpSpPr>
          <p:cNvPr id="25665" name="Group 65"/>
          <p:cNvGrpSpPr>
            <a:grpSpLocks/>
          </p:cNvGrpSpPr>
          <p:nvPr/>
        </p:nvGrpSpPr>
        <p:grpSpPr bwMode="auto">
          <a:xfrm>
            <a:off x="7683500" y="5410200"/>
            <a:ext cx="692150" cy="990600"/>
            <a:chOff x="284" y="3408"/>
            <a:chExt cx="436" cy="624"/>
          </a:xfrm>
        </p:grpSpPr>
        <p:sp>
          <p:nvSpPr>
            <p:cNvPr id="25666" name="Text Box 66"/>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1993</a:t>
              </a:r>
            </a:p>
          </p:txBody>
        </p:sp>
        <p:sp>
          <p:nvSpPr>
            <p:cNvPr id="25667" name="Line 67"/>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5668" name="Picture 68"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25669" name="Text Box 69"/>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25670" name="Line 70"/>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5671" name="Picture 7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25672" name="Picture 72" descr="raythe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779713"/>
            <a:ext cx="2743200" cy="531812"/>
          </a:xfrm>
          <a:prstGeom prst="rect">
            <a:avLst/>
          </a:prstGeom>
          <a:noFill/>
          <a:extLst>
            <a:ext uri="{909E8E84-426E-40DD-AFC4-6F175D3DCCD1}">
              <a14:hiddenFill xmlns:a14="http://schemas.microsoft.com/office/drawing/2010/main">
                <a:solidFill>
                  <a:srgbClr val="FFFFFF"/>
                </a:solidFill>
              </a14:hiddenFill>
            </a:ext>
          </a:extLst>
        </p:spPr>
      </p:pic>
      <p:pic>
        <p:nvPicPr>
          <p:cNvPr id="25674" name="Picture 7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5675" name="Text Box 75"/>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25676" name="Group 76"/>
          <p:cNvGrpSpPr>
            <a:grpSpLocks/>
          </p:cNvGrpSpPr>
          <p:nvPr/>
        </p:nvGrpSpPr>
        <p:grpSpPr bwMode="auto">
          <a:xfrm>
            <a:off x="4232275" y="5702300"/>
            <a:ext cx="557213" cy="735013"/>
            <a:chOff x="96" y="3597"/>
            <a:chExt cx="351" cy="463"/>
          </a:xfrm>
        </p:grpSpPr>
        <p:sp>
          <p:nvSpPr>
            <p:cNvPr id="25677" name="Text Box 77"/>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25678" name="Line 78"/>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5679" name="Picture 7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80" name="Group 80"/>
          <p:cNvGrpSpPr>
            <a:grpSpLocks/>
          </p:cNvGrpSpPr>
          <p:nvPr/>
        </p:nvGrpSpPr>
        <p:grpSpPr bwMode="auto">
          <a:xfrm>
            <a:off x="4759325" y="5554663"/>
            <a:ext cx="604838" cy="882650"/>
            <a:chOff x="760" y="3504"/>
            <a:chExt cx="381" cy="556"/>
          </a:xfrm>
        </p:grpSpPr>
        <p:sp>
          <p:nvSpPr>
            <p:cNvPr id="25681" name="Text Box 81"/>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25682" name="Line 82"/>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5683" name="Picture 8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84" name="Group 84"/>
          <p:cNvGrpSpPr>
            <a:grpSpLocks/>
          </p:cNvGrpSpPr>
          <p:nvPr/>
        </p:nvGrpSpPr>
        <p:grpSpPr bwMode="auto">
          <a:xfrm>
            <a:off x="5041900" y="5702300"/>
            <a:ext cx="557213" cy="735013"/>
            <a:chOff x="96" y="3597"/>
            <a:chExt cx="351" cy="463"/>
          </a:xfrm>
        </p:grpSpPr>
        <p:sp>
          <p:nvSpPr>
            <p:cNvPr id="25685" name="Text Box 8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25686" name="Line 8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5687" name="Picture 8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25688" name="Text Box 88"/>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25689" name="Picture 8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5690" name="Line 90"/>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5691" name="Picture 9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5692" name="Text Box 92"/>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25693" name="Line 93"/>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5694" name="Picture 9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5695" name="Text Box 95"/>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25696" name="Line 96"/>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5697" name="Picture 9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5698" name="Text Box 98"/>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25699" name="Picture 9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5700" name="Text Box 100"/>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25701" name="Text Box 101"/>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25702" name="Picture 10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5603"/>
                                        </p:tgtEl>
                                        <p:attrNameLst>
                                          <p:attrName>style.visibility</p:attrName>
                                        </p:attrNameLst>
                                      </p:cBhvr>
                                      <p:to>
                                        <p:strVal val="visible"/>
                                      </p:to>
                                    </p:set>
                                  </p:childTnLst>
                                </p:cTn>
                              </p:par>
                            </p:childTnLst>
                          </p:cTn>
                        </p:par>
                        <p:par>
                          <p:cTn id="11" fill="hold" nodeType="afterGroup">
                            <p:stCondLst>
                              <p:cond delay="500"/>
                            </p:stCondLst>
                            <p:childTnLst>
                              <p:par>
                                <p:cTn id="12" presetID="12" presetClass="entr" presetSubtype="4" fill="hold" nodeType="afterEffect">
                                  <p:stCondLst>
                                    <p:cond delay="0"/>
                                  </p:stCondLst>
                                  <p:childTnLst>
                                    <p:set>
                                      <p:cBhvr>
                                        <p:cTn id="13" dur="1" fill="hold">
                                          <p:stCondLst>
                                            <p:cond delay="0"/>
                                          </p:stCondLst>
                                        </p:cTn>
                                        <p:tgtEl>
                                          <p:spTgt spid="25672"/>
                                        </p:tgtEl>
                                        <p:attrNameLst>
                                          <p:attrName>style.visibility</p:attrName>
                                        </p:attrNameLst>
                                      </p:cBhvr>
                                      <p:to>
                                        <p:strVal val="visible"/>
                                      </p:to>
                                    </p:set>
                                    <p:animEffect transition="in" filter="slide(fromBottom)">
                                      <p:cBhvr>
                                        <p:cTn id="14" dur="2000"/>
                                        <p:tgtEl>
                                          <p:spTgt spid="25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52400" y="838200"/>
            <a:ext cx="1181100"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1994</a:t>
            </a:r>
          </a:p>
        </p:txBody>
      </p:sp>
      <p:sp>
        <p:nvSpPr>
          <p:cNvPr id="26627" name="Text Box 3"/>
          <p:cNvSpPr txBox="1">
            <a:spLocks noChangeArrowheads="1"/>
          </p:cNvSpPr>
          <p:nvPr/>
        </p:nvSpPr>
        <p:spPr bwMode="auto">
          <a:xfrm>
            <a:off x="247650" y="1743075"/>
            <a:ext cx="280035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Enserch Environmental Corporation (EEC) formed</a:t>
            </a:r>
            <a:r>
              <a:rPr lang="en-US"/>
              <a:t> </a:t>
            </a:r>
          </a:p>
        </p:txBody>
      </p:sp>
      <p:grpSp>
        <p:nvGrpSpPr>
          <p:cNvPr id="26639" name="Group 15"/>
          <p:cNvGrpSpPr>
            <a:grpSpLocks/>
          </p:cNvGrpSpPr>
          <p:nvPr/>
        </p:nvGrpSpPr>
        <p:grpSpPr bwMode="auto">
          <a:xfrm>
            <a:off x="133350" y="5710238"/>
            <a:ext cx="557213" cy="735012"/>
            <a:chOff x="96" y="3597"/>
            <a:chExt cx="351" cy="463"/>
          </a:xfrm>
        </p:grpSpPr>
        <p:sp>
          <p:nvSpPr>
            <p:cNvPr id="26640" name="Text Box 1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26641" name="Line 1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6642" name="Picture 1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643" name="Group 19"/>
          <p:cNvGrpSpPr>
            <a:grpSpLocks/>
          </p:cNvGrpSpPr>
          <p:nvPr/>
        </p:nvGrpSpPr>
        <p:grpSpPr bwMode="auto">
          <a:xfrm>
            <a:off x="609600" y="5562600"/>
            <a:ext cx="557213" cy="882650"/>
            <a:chOff x="336" y="3504"/>
            <a:chExt cx="351" cy="556"/>
          </a:xfrm>
        </p:grpSpPr>
        <p:sp>
          <p:nvSpPr>
            <p:cNvPr id="26644" name="Text Box 20"/>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26645" name="Line 21"/>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6646" name="Picture 2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647" name="Group 23"/>
          <p:cNvGrpSpPr>
            <a:grpSpLocks/>
          </p:cNvGrpSpPr>
          <p:nvPr/>
        </p:nvGrpSpPr>
        <p:grpSpPr bwMode="auto">
          <a:xfrm>
            <a:off x="885825" y="5710238"/>
            <a:ext cx="557213" cy="735012"/>
            <a:chOff x="96" y="3597"/>
            <a:chExt cx="351" cy="463"/>
          </a:xfrm>
        </p:grpSpPr>
        <p:sp>
          <p:nvSpPr>
            <p:cNvPr id="26648" name="Text Box 2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26649" name="Line 2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6650" name="Picture 2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651" name="Group 27"/>
          <p:cNvGrpSpPr>
            <a:grpSpLocks/>
          </p:cNvGrpSpPr>
          <p:nvPr/>
        </p:nvGrpSpPr>
        <p:grpSpPr bwMode="auto">
          <a:xfrm>
            <a:off x="1120775" y="5562600"/>
            <a:ext cx="604838" cy="882650"/>
            <a:chOff x="760" y="3504"/>
            <a:chExt cx="381" cy="556"/>
          </a:xfrm>
        </p:grpSpPr>
        <p:sp>
          <p:nvSpPr>
            <p:cNvPr id="26652" name="Text Box 28"/>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26653" name="Line 29"/>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6654" name="Picture 3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655" name="Group 31"/>
          <p:cNvGrpSpPr>
            <a:grpSpLocks/>
          </p:cNvGrpSpPr>
          <p:nvPr/>
        </p:nvGrpSpPr>
        <p:grpSpPr bwMode="auto">
          <a:xfrm>
            <a:off x="2468563" y="5745163"/>
            <a:ext cx="569912" cy="719137"/>
            <a:chOff x="1273" y="3619"/>
            <a:chExt cx="359" cy="453"/>
          </a:xfrm>
        </p:grpSpPr>
        <p:grpSp>
          <p:nvGrpSpPr>
            <p:cNvPr id="26656" name="Group 32"/>
            <p:cNvGrpSpPr>
              <a:grpSpLocks/>
            </p:cNvGrpSpPr>
            <p:nvPr/>
          </p:nvGrpSpPr>
          <p:grpSpPr bwMode="auto">
            <a:xfrm>
              <a:off x="1273" y="3619"/>
              <a:ext cx="328" cy="327"/>
              <a:chOff x="1177" y="3619"/>
              <a:chExt cx="328" cy="327"/>
            </a:xfrm>
          </p:grpSpPr>
          <p:sp>
            <p:nvSpPr>
              <p:cNvPr id="26657" name="Text Box 33"/>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26658" name="Line 34"/>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26659" name="Picture 3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660" name="Group 36"/>
          <p:cNvGrpSpPr>
            <a:grpSpLocks/>
          </p:cNvGrpSpPr>
          <p:nvPr/>
        </p:nvGrpSpPr>
        <p:grpSpPr bwMode="auto">
          <a:xfrm>
            <a:off x="2933700" y="5562600"/>
            <a:ext cx="557213" cy="882650"/>
            <a:chOff x="760" y="3504"/>
            <a:chExt cx="351" cy="556"/>
          </a:xfrm>
        </p:grpSpPr>
        <p:sp>
          <p:nvSpPr>
            <p:cNvPr id="26661" name="Text Box 37"/>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26662" name="Line 3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6663" name="Picture 3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26695" name="Picture 7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6697" name="Line 73"/>
          <p:cNvSpPr>
            <a:spLocks noChangeShapeType="1"/>
          </p:cNvSpPr>
          <p:nvPr/>
        </p:nvSpPr>
        <p:spPr bwMode="auto">
          <a:xfrm>
            <a:off x="8047038" y="5988050"/>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26691" name="Group 67"/>
          <p:cNvGrpSpPr>
            <a:grpSpLocks/>
          </p:cNvGrpSpPr>
          <p:nvPr/>
        </p:nvGrpSpPr>
        <p:grpSpPr bwMode="auto">
          <a:xfrm>
            <a:off x="7772400" y="5414963"/>
            <a:ext cx="692150" cy="990600"/>
            <a:chOff x="284" y="3408"/>
            <a:chExt cx="436" cy="624"/>
          </a:xfrm>
        </p:grpSpPr>
        <p:sp>
          <p:nvSpPr>
            <p:cNvPr id="26692" name="Text Box 68"/>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1994</a:t>
              </a:r>
            </a:p>
          </p:txBody>
        </p:sp>
        <p:sp>
          <p:nvSpPr>
            <p:cNvPr id="26693" name="Line 69"/>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6694" name="Picture 70"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26696" name="Text Box 72"/>
          <p:cNvSpPr txBox="1">
            <a:spLocks noChangeArrowheads="1"/>
          </p:cNvSpPr>
          <p:nvPr/>
        </p:nvSpPr>
        <p:spPr bwMode="auto">
          <a:xfrm>
            <a:off x="7815263"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pic>
        <p:nvPicPr>
          <p:cNvPr id="26699" name="Picture 75" descr="ENSE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514600"/>
            <a:ext cx="3309938" cy="731838"/>
          </a:xfrm>
          <a:prstGeom prst="rect">
            <a:avLst/>
          </a:prstGeom>
          <a:noFill/>
          <a:extLst>
            <a:ext uri="{909E8E84-426E-40DD-AFC4-6F175D3DCCD1}">
              <a14:hiddenFill xmlns:a14="http://schemas.microsoft.com/office/drawing/2010/main">
                <a:solidFill>
                  <a:srgbClr val="FFFFFF"/>
                </a:solidFill>
              </a14:hiddenFill>
            </a:ext>
          </a:extLst>
        </p:spPr>
      </p:pic>
      <p:sp>
        <p:nvSpPr>
          <p:cNvPr id="26700" name="Text Box 76"/>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26701" name="Picture 7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6702" name="Line 78"/>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6703" name="Picture 7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6704" name="Text Box 80"/>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26705" name="Text Box 81"/>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26706" name="Line 82"/>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6707" name="Picture 8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26708" name="Picture 8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6709" name="Text Box 85"/>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26710" name="Group 86"/>
          <p:cNvGrpSpPr>
            <a:grpSpLocks/>
          </p:cNvGrpSpPr>
          <p:nvPr/>
        </p:nvGrpSpPr>
        <p:grpSpPr bwMode="auto">
          <a:xfrm>
            <a:off x="4232275" y="5702300"/>
            <a:ext cx="557213" cy="735013"/>
            <a:chOff x="96" y="3597"/>
            <a:chExt cx="351" cy="463"/>
          </a:xfrm>
        </p:grpSpPr>
        <p:sp>
          <p:nvSpPr>
            <p:cNvPr id="26711" name="Text Box 87"/>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26712" name="Line 88"/>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6713" name="Picture 8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714" name="Group 90"/>
          <p:cNvGrpSpPr>
            <a:grpSpLocks/>
          </p:cNvGrpSpPr>
          <p:nvPr/>
        </p:nvGrpSpPr>
        <p:grpSpPr bwMode="auto">
          <a:xfrm>
            <a:off x="4759325" y="5554663"/>
            <a:ext cx="604838" cy="882650"/>
            <a:chOff x="760" y="3504"/>
            <a:chExt cx="381" cy="556"/>
          </a:xfrm>
        </p:grpSpPr>
        <p:sp>
          <p:nvSpPr>
            <p:cNvPr id="26715" name="Text Box 91"/>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26716" name="Line 92"/>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6717" name="Picture 9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718" name="Group 94"/>
          <p:cNvGrpSpPr>
            <a:grpSpLocks/>
          </p:cNvGrpSpPr>
          <p:nvPr/>
        </p:nvGrpSpPr>
        <p:grpSpPr bwMode="auto">
          <a:xfrm>
            <a:off x="5041900" y="5702300"/>
            <a:ext cx="557213" cy="735013"/>
            <a:chOff x="96" y="3597"/>
            <a:chExt cx="351" cy="463"/>
          </a:xfrm>
        </p:grpSpPr>
        <p:sp>
          <p:nvSpPr>
            <p:cNvPr id="26719" name="Text Box 9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26720" name="Line 9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6721" name="Picture 9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26722" name="Text Box 98"/>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26723" name="Picture 9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6724" name="Line 100"/>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6725" name="Picture 10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6726" name="Text Box 102"/>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26727" name="Line 103"/>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6728" name="Picture 10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6729" name="Text Box 105"/>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26730" name="Line 106"/>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6731" name="Picture 10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6732" name="Text Box 108"/>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26733" name="Picture 10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6734" name="Text Box 110"/>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26735" name="Text Box 111"/>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26736" name="Picture 11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circle(in)">
                                      <p:cBhvr>
                                        <p:cTn id="11" dur="2000"/>
                                        <p:tgtEl>
                                          <p:spTgt spid="26627"/>
                                        </p:tgtEl>
                                      </p:cBhvr>
                                    </p:animEffect>
                                  </p:childTnLst>
                                </p:cTn>
                              </p:par>
                            </p:childTnLst>
                          </p:cTn>
                        </p:par>
                        <p:par>
                          <p:cTn id="12" fill="hold" nodeType="afterGroup">
                            <p:stCondLst>
                              <p:cond delay="2500"/>
                            </p:stCondLst>
                            <p:childTnLst>
                              <p:par>
                                <p:cTn id="13" presetID="13" presetClass="entr" presetSubtype="16" fill="hold" nodeType="afterEffect">
                                  <p:stCondLst>
                                    <p:cond delay="0"/>
                                  </p:stCondLst>
                                  <p:childTnLst>
                                    <p:set>
                                      <p:cBhvr>
                                        <p:cTn id="14" dur="1" fill="hold">
                                          <p:stCondLst>
                                            <p:cond delay="0"/>
                                          </p:stCondLst>
                                        </p:cTn>
                                        <p:tgtEl>
                                          <p:spTgt spid="26699"/>
                                        </p:tgtEl>
                                        <p:attrNameLst>
                                          <p:attrName>style.visibility</p:attrName>
                                        </p:attrNameLst>
                                      </p:cBhvr>
                                      <p:to>
                                        <p:strVal val="visible"/>
                                      </p:to>
                                    </p:set>
                                    <p:animEffect transition="in" filter="plus(in)">
                                      <p:cBhvr>
                                        <p:cTn id="15" dur="2000"/>
                                        <p:tgtEl>
                                          <p:spTgt spid="26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400" y="838200"/>
            <a:ext cx="1181100"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1994</a:t>
            </a:r>
          </a:p>
        </p:txBody>
      </p:sp>
      <p:sp>
        <p:nvSpPr>
          <p:cNvPr id="27651" name="Text Box 3"/>
          <p:cNvSpPr txBox="1">
            <a:spLocks noChangeArrowheads="1"/>
          </p:cNvSpPr>
          <p:nvPr/>
        </p:nvSpPr>
        <p:spPr bwMode="auto">
          <a:xfrm>
            <a:off x="247650" y="1743075"/>
            <a:ext cx="280035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EEC acquired by Foster Wheeler Corporation</a:t>
            </a:r>
            <a:r>
              <a:rPr lang="en-US"/>
              <a:t> </a:t>
            </a:r>
          </a:p>
        </p:txBody>
      </p:sp>
      <p:grpSp>
        <p:nvGrpSpPr>
          <p:cNvPr id="27663" name="Group 15"/>
          <p:cNvGrpSpPr>
            <a:grpSpLocks/>
          </p:cNvGrpSpPr>
          <p:nvPr/>
        </p:nvGrpSpPr>
        <p:grpSpPr bwMode="auto">
          <a:xfrm>
            <a:off x="133350" y="5710238"/>
            <a:ext cx="557213" cy="735012"/>
            <a:chOff x="96" y="3597"/>
            <a:chExt cx="351" cy="463"/>
          </a:xfrm>
        </p:grpSpPr>
        <p:sp>
          <p:nvSpPr>
            <p:cNvPr id="27664" name="Text Box 1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27665" name="Line 1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7666" name="Picture 1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667" name="Group 19"/>
          <p:cNvGrpSpPr>
            <a:grpSpLocks/>
          </p:cNvGrpSpPr>
          <p:nvPr/>
        </p:nvGrpSpPr>
        <p:grpSpPr bwMode="auto">
          <a:xfrm>
            <a:off x="609600" y="5562600"/>
            <a:ext cx="557213" cy="882650"/>
            <a:chOff x="336" y="3504"/>
            <a:chExt cx="351" cy="556"/>
          </a:xfrm>
        </p:grpSpPr>
        <p:sp>
          <p:nvSpPr>
            <p:cNvPr id="27668" name="Text Box 20"/>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27669" name="Line 21"/>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7670" name="Picture 2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671" name="Group 23"/>
          <p:cNvGrpSpPr>
            <a:grpSpLocks/>
          </p:cNvGrpSpPr>
          <p:nvPr/>
        </p:nvGrpSpPr>
        <p:grpSpPr bwMode="auto">
          <a:xfrm>
            <a:off x="885825" y="5710238"/>
            <a:ext cx="557213" cy="735012"/>
            <a:chOff x="96" y="3597"/>
            <a:chExt cx="351" cy="463"/>
          </a:xfrm>
        </p:grpSpPr>
        <p:sp>
          <p:nvSpPr>
            <p:cNvPr id="27672" name="Text Box 2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27673" name="Line 2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7674" name="Picture 2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675" name="Group 27"/>
          <p:cNvGrpSpPr>
            <a:grpSpLocks/>
          </p:cNvGrpSpPr>
          <p:nvPr/>
        </p:nvGrpSpPr>
        <p:grpSpPr bwMode="auto">
          <a:xfrm>
            <a:off x="1120775" y="5562600"/>
            <a:ext cx="604838" cy="882650"/>
            <a:chOff x="760" y="3504"/>
            <a:chExt cx="381" cy="556"/>
          </a:xfrm>
        </p:grpSpPr>
        <p:sp>
          <p:nvSpPr>
            <p:cNvPr id="27676" name="Text Box 28"/>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27677" name="Line 29"/>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7678" name="Picture 3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679" name="Group 31"/>
          <p:cNvGrpSpPr>
            <a:grpSpLocks/>
          </p:cNvGrpSpPr>
          <p:nvPr/>
        </p:nvGrpSpPr>
        <p:grpSpPr bwMode="auto">
          <a:xfrm>
            <a:off x="2468563" y="5745163"/>
            <a:ext cx="569912" cy="719137"/>
            <a:chOff x="1273" y="3619"/>
            <a:chExt cx="359" cy="453"/>
          </a:xfrm>
        </p:grpSpPr>
        <p:grpSp>
          <p:nvGrpSpPr>
            <p:cNvPr id="27680" name="Group 32"/>
            <p:cNvGrpSpPr>
              <a:grpSpLocks/>
            </p:cNvGrpSpPr>
            <p:nvPr/>
          </p:nvGrpSpPr>
          <p:grpSpPr bwMode="auto">
            <a:xfrm>
              <a:off x="1273" y="3619"/>
              <a:ext cx="328" cy="327"/>
              <a:chOff x="1177" y="3619"/>
              <a:chExt cx="328" cy="327"/>
            </a:xfrm>
          </p:grpSpPr>
          <p:sp>
            <p:nvSpPr>
              <p:cNvPr id="27681" name="Text Box 33"/>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27682" name="Line 34"/>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27683" name="Picture 3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684" name="Group 36"/>
          <p:cNvGrpSpPr>
            <a:grpSpLocks/>
          </p:cNvGrpSpPr>
          <p:nvPr/>
        </p:nvGrpSpPr>
        <p:grpSpPr bwMode="auto">
          <a:xfrm>
            <a:off x="2933700" y="5562600"/>
            <a:ext cx="557213" cy="882650"/>
            <a:chOff x="760" y="3504"/>
            <a:chExt cx="351" cy="556"/>
          </a:xfrm>
        </p:grpSpPr>
        <p:sp>
          <p:nvSpPr>
            <p:cNvPr id="27685" name="Text Box 37"/>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27686" name="Line 3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7687" name="Picture 3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27711" name="Picture 6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7712" name="Line 64"/>
          <p:cNvSpPr>
            <a:spLocks noChangeShapeType="1"/>
          </p:cNvSpPr>
          <p:nvPr/>
        </p:nvSpPr>
        <p:spPr bwMode="auto">
          <a:xfrm>
            <a:off x="8047038" y="5988050"/>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27713" name="Group 65"/>
          <p:cNvGrpSpPr>
            <a:grpSpLocks/>
          </p:cNvGrpSpPr>
          <p:nvPr/>
        </p:nvGrpSpPr>
        <p:grpSpPr bwMode="auto">
          <a:xfrm>
            <a:off x="7772400" y="5414963"/>
            <a:ext cx="692150" cy="990600"/>
            <a:chOff x="284" y="3408"/>
            <a:chExt cx="436" cy="624"/>
          </a:xfrm>
        </p:grpSpPr>
        <p:sp>
          <p:nvSpPr>
            <p:cNvPr id="27714" name="Text Box 66"/>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1994</a:t>
              </a:r>
            </a:p>
          </p:txBody>
        </p:sp>
        <p:sp>
          <p:nvSpPr>
            <p:cNvPr id="27715" name="Line 67"/>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7716" name="Picture 68"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27717" name="Text Box 69"/>
          <p:cNvSpPr txBox="1">
            <a:spLocks noChangeArrowheads="1"/>
          </p:cNvSpPr>
          <p:nvPr/>
        </p:nvSpPr>
        <p:spPr bwMode="auto">
          <a:xfrm>
            <a:off x="7815263"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pic>
        <p:nvPicPr>
          <p:cNvPr id="27718" name="Picture 70" descr="foster-keystone-wheeler in white [Conver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700" y="2667000"/>
            <a:ext cx="3797300" cy="377825"/>
          </a:xfrm>
          <a:prstGeom prst="rect">
            <a:avLst/>
          </a:prstGeom>
          <a:noFill/>
          <a:extLst>
            <a:ext uri="{909E8E84-426E-40DD-AFC4-6F175D3DCCD1}">
              <a14:hiddenFill xmlns:a14="http://schemas.microsoft.com/office/drawing/2010/main">
                <a:solidFill>
                  <a:srgbClr val="FFFFFF"/>
                </a:solidFill>
              </a14:hiddenFill>
            </a:ext>
          </a:extLst>
        </p:spPr>
      </p:pic>
      <p:sp>
        <p:nvSpPr>
          <p:cNvPr id="27719" name="Text Box 71"/>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27720" name="Picture 7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7721" name="Line 73"/>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7722" name="Picture 7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7723" name="Text Box 75"/>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27724" name="Text Box 76"/>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27725" name="Line 77"/>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7726" name="Picture 7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27727" name="Picture 7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7728" name="Text Box 80"/>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27729" name="Group 81"/>
          <p:cNvGrpSpPr>
            <a:grpSpLocks/>
          </p:cNvGrpSpPr>
          <p:nvPr/>
        </p:nvGrpSpPr>
        <p:grpSpPr bwMode="auto">
          <a:xfrm>
            <a:off x="4232275" y="5702300"/>
            <a:ext cx="557213" cy="735013"/>
            <a:chOff x="96" y="3597"/>
            <a:chExt cx="351" cy="463"/>
          </a:xfrm>
        </p:grpSpPr>
        <p:sp>
          <p:nvSpPr>
            <p:cNvPr id="27730" name="Text Box 82"/>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27731" name="Line 83"/>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7732" name="Picture 8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733" name="Group 85"/>
          <p:cNvGrpSpPr>
            <a:grpSpLocks/>
          </p:cNvGrpSpPr>
          <p:nvPr/>
        </p:nvGrpSpPr>
        <p:grpSpPr bwMode="auto">
          <a:xfrm>
            <a:off x="4759325" y="5554663"/>
            <a:ext cx="604838" cy="882650"/>
            <a:chOff x="760" y="3504"/>
            <a:chExt cx="381" cy="556"/>
          </a:xfrm>
        </p:grpSpPr>
        <p:sp>
          <p:nvSpPr>
            <p:cNvPr id="27734" name="Text Box 86"/>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27735" name="Line 8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7736" name="Picture 8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737" name="Group 89"/>
          <p:cNvGrpSpPr>
            <a:grpSpLocks/>
          </p:cNvGrpSpPr>
          <p:nvPr/>
        </p:nvGrpSpPr>
        <p:grpSpPr bwMode="auto">
          <a:xfrm>
            <a:off x="5041900" y="5702300"/>
            <a:ext cx="557213" cy="735013"/>
            <a:chOff x="96" y="3597"/>
            <a:chExt cx="351" cy="463"/>
          </a:xfrm>
        </p:grpSpPr>
        <p:sp>
          <p:nvSpPr>
            <p:cNvPr id="27738" name="Text Box 9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27739" name="Line 9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7740" name="Picture 9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27741" name="Text Box 93"/>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27742" name="Picture 9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7743" name="Line 95"/>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7744" name="Picture 9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7745" name="Text Box 97"/>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27746" name="Line 98"/>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7747" name="Picture 9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7748" name="Text Box 100"/>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27749" name="Line 101"/>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7750" name="Picture 10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7751" name="Text Box 103"/>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27752" name="Picture 10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7753" name="Text Box 105"/>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27754" name="Text Box 106"/>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27755" name="Picture 10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par>
                          <p:cTn id="11" fill="hold" nodeType="afterGroup">
                            <p:stCondLst>
                              <p:cond delay="500"/>
                            </p:stCondLst>
                            <p:childTnLst>
                              <p:par>
                                <p:cTn id="12" presetID="12" presetClass="entr" presetSubtype="4" fill="hold" nodeType="afterEffect">
                                  <p:stCondLst>
                                    <p:cond delay="0"/>
                                  </p:stCondLst>
                                  <p:childTnLst>
                                    <p:set>
                                      <p:cBhvr>
                                        <p:cTn id="13" dur="1" fill="hold">
                                          <p:stCondLst>
                                            <p:cond delay="0"/>
                                          </p:stCondLst>
                                        </p:cTn>
                                        <p:tgtEl>
                                          <p:spTgt spid="27718"/>
                                        </p:tgtEl>
                                        <p:attrNameLst>
                                          <p:attrName>style.visibility</p:attrName>
                                        </p:attrNameLst>
                                      </p:cBhvr>
                                      <p:to>
                                        <p:strVal val="visible"/>
                                      </p:to>
                                    </p:set>
                                    <p:animEffect transition="in" filter="slide(fromBottom)">
                                      <p:cBhvr>
                                        <p:cTn id="14" dur="2000"/>
                                        <p:tgtEl>
                                          <p:spTgt spid="27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2400" y="838200"/>
            <a:ext cx="1181100"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1994</a:t>
            </a:r>
          </a:p>
        </p:txBody>
      </p:sp>
      <p:sp>
        <p:nvSpPr>
          <p:cNvPr id="28675" name="Text Box 3"/>
          <p:cNvSpPr txBox="1">
            <a:spLocks noChangeArrowheads="1"/>
          </p:cNvSpPr>
          <p:nvPr/>
        </p:nvSpPr>
        <p:spPr bwMode="auto">
          <a:xfrm>
            <a:off x="247650" y="1743075"/>
            <a:ext cx="28003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EEC reintroduced as Foster Wheeler Environmental Corporation (FWENC)</a:t>
            </a:r>
          </a:p>
        </p:txBody>
      </p:sp>
      <p:grpSp>
        <p:nvGrpSpPr>
          <p:cNvPr id="28687" name="Group 15"/>
          <p:cNvGrpSpPr>
            <a:grpSpLocks/>
          </p:cNvGrpSpPr>
          <p:nvPr/>
        </p:nvGrpSpPr>
        <p:grpSpPr bwMode="auto">
          <a:xfrm>
            <a:off x="133350" y="5710238"/>
            <a:ext cx="557213" cy="735012"/>
            <a:chOff x="96" y="3597"/>
            <a:chExt cx="351" cy="463"/>
          </a:xfrm>
        </p:grpSpPr>
        <p:sp>
          <p:nvSpPr>
            <p:cNvPr id="28688" name="Text Box 1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28689" name="Line 1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8690" name="Picture 1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691" name="Group 19"/>
          <p:cNvGrpSpPr>
            <a:grpSpLocks/>
          </p:cNvGrpSpPr>
          <p:nvPr/>
        </p:nvGrpSpPr>
        <p:grpSpPr bwMode="auto">
          <a:xfrm>
            <a:off x="609600" y="5562600"/>
            <a:ext cx="557213" cy="882650"/>
            <a:chOff x="336" y="3504"/>
            <a:chExt cx="351" cy="556"/>
          </a:xfrm>
        </p:grpSpPr>
        <p:sp>
          <p:nvSpPr>
            <p:cNvPr id="28692" name="Text Box 20"/>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28693" name="Line 21"/>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694" name="Picture 2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695" name="Group 23"/>
          <p:cNvGrpSpPr>
            <a:grpSpLocks/>
          </p:cNvGrpSpPr>
          <p:nvPr/>
        </p:nvGrpSpPr>
        <p:grpSpPr bwMode="auto">
          <a:xfrm>
            <a:off x="885825" y="5710238"/>
            <a:ext cx="557213" cy="735012"/>
            <a:chOff x="96" y="3597"/>
            <a:chExt cx="351" cy="463"/>
          </a:xfrm>
        </p:grpSpPr>
        <p:sp>
          <p:nvSpPr>
            <p:cNvPr id="28696" name="Text Box 2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28697" name="Line 2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8698" name="Picture 2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699" name="Group 27"/>
          <p:cNvGrpSpPr>
            <a:grpSpLocks/>
          </p:cNvGrpSpPr>
          <p:nvPr/>
        </p:nvGrpSpPr>
        <p:grpSpPr bwMode="auto">
          <a:xfrm>
            <a:off x="1120775" y="5562600"/>
            <a:ext cx="604838" cy="882650"/>
            <a:chOff x="760" y="3504"/>
            <a:chExt cx="381" cy="556"/>
          </a:xfrm>
        </p:grpSpPr>
        <p:sp>
          <p:nvSpPr>
            <p:cNvPr id="28700" name="Text Box 28"/>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28701" name="Line 29"/>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702" name="Picture 3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703" name="Group 31"/>
          <p:cNvGrpSpPr>
            <a:grpSpLocks/>
          </p:cNvGrpSpPr>
          <p:nvPr/>
        </p:nvGrpSpPr>
        <p:grpSpPr bwMode="auto">
          <a:xfrm>
            <a:off x="2468563" y="5745163"/>
            <a:ext cx="569912" cy="719137"/>
            <a:chOff x="1273" y="3619"/>
            <a:chExt cx="359" cy="453"/>
          </a:xfrm>
        </p:grpSpPr>
        <p:grpSp>
          <p:nvGrpSpPr>
            <p:cNvPr id="28704" name="Group 32"/>
            <p:cNvGrpSpPr>
              <a:grpSpLocks/>
            </p:cNvGrpSpPr>
            <p:nvPr/>
          </p:nvGrpSpPr>
          <p:grpSpPr bwMode="auto">
            <a:xfrm>
              <a:off x="1273" y="3619"/>
              <a:ext cx="328" cy="327"/>
              <a:chOff x="1177" y="3619"/>
              <a:chExt cx="328" cy="327"/>
            </a:xfrm>
          </p:grpSpPr>
          <p:sp>
            <p:nvSpPr>
              <p:cNvPr id="28705" name="Text Box 33"/>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28706" name="Line 34"/>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28707" name="Picture 3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708" name="Group 36"/>
          <p:cNvGrpSpPr>
            <a:grpSpLocks/>
          </p:cNvGrpSpPr>
          <p:nvPr/>
        </p:nvGrpSpPr>
        <p:grpSpPr bwMode="auto">
          <a:xfrm>
            <a:off x="2933700" y="5562600"/>
            <a:ext cx="557213" cy="882650"/>
            <a:chOff x="760" y="3504"/>
            <a:chExt cx="351" cy="556"/>
          </a:xfrm>
        </p:grpSpPr>
        <p:sp>
          <p:nvSpPr>
            <p:cNvPr id="28709" name="Text Box 37"/>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28710" name="Line 3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711" name="Picture 3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28735" name="Picture 6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8736" name="Line 64"/>
          <p:cNvSpPr>
            <a:spLocks noChangeShapeType="1"/>
          </p:cNvSpPr>
          <p:nvPr/>
        </p:nvSpPr>
        <p:spPr bwMode="auto">
          <a:xfrm>
            <a:off x="8047038" y="5988050"/>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28737" name="Group 65"/>
          <p:cNvGrpSpPr>
            <a:grpSpLocks/>
          </p:cNvGrpSpPr>
          <p:nvPr/>
        </p:nvGrpSpPr>
        <p:grpSpPr bwMode="auto">
          <a:xfrm>
            <a:off x="7772400" y="5414963"/>
            <a:ext cx="692150" cy="990600"/>
            <a:chOff x="284" y="3408"/>
            <a:chExt cx="436" cy="624"/>
          </a:xfrm>
        </p:grpSpPr>
        <p:sp>
          <p:nvSpPr>
            <p:cNvPr id="28738" name="Text Box 66"/>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1994</a:t>
              </a:r>
            </a:p>
          </p:txBody>
        </p:sp>
        <p:sp>
          <p:nvSpPr>
            <p:cNvPr id="28739" name="Line 67"/>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8740" name="Picture 68"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28741" name="Text Box 69"/>
          <p:cNvSpPr txBox="1">
            <a:spLocks noChangeArrowheads="1"/>
          </p:cNvSpPr>
          <p:nvPr/>
        </p:nvSpPr>
        <p:spPr bwMode="auto">
          <a:xfrm>
            <a:off x="7815263"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pic>
        <p:nvPicPr>
          <p:cNvPr id="28742" name="Picture 70" descr="Foster-Keystone-Wheeler above FWENC in white [Conver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013" y="2667000"/>
            <a:ext cx="4243387" cy="439738"/>
          </a:xfrm>
          <a:prstGeom prst="rect">
            <a:avLst/>
          </a:prstGeom>
          <a:noFill/>
          <a:extLst>
            <a:ext uri="{909E8E84-426E-40DD-AFC4-6F175D3DCCD1}">
              <a14:hiddenFill xmlns:a14="http://schemas.microsoft.com/office/drawing/2010/main">
                <a:solidFill>
                  <a:srgbClr val="FFFFFF"/>
                </a:solidFill>
              </a14:hiddenFill>
            </a:ext>
          </a:extLst>
        </p:spPr>
      </p:pic>
      <p:sp>
        <p:nvSpPr>
          <p:cNvPr id="28743" name="Text Box 71"/>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28744" name="Picture 7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8745" name="Line 73"/>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746" name="Picture 7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8747" name="Text Box 75"/>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28748" name="Text Box 76"/>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28749" name="Line 77"/>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8750" name="Picture 7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28751" name="Picture 7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8752" name="Text Box 80"/>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28753" name="Group 81"/>
          <p:cNvGrpSpPr>
            <a:grpSpLocks/>
          </p:cNvGrpSpPr>
          <p:nvPr/>
        </p:nvGrpSpPr>
        <p:grpSpPr bwMode="auto">
          <a:xfrm>
            <a:off x="4232275" y="5702300"/>
            <a:ext cx="557213" cy="735013"/>
            <a:chOff x="96" y="3597"/>
            <a:chExt cx="351" cy="463"/>
          </a:xfrm>
        </p:grpSpPr>
        <p:sp>
          <p:nvSpPr>
            <p:cNvPr id="28754" name="Text Box 82"/>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28755" name="Line 83"/>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8756" name="Picture 8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757" name="Group 85"/>
          <p:cNvGrpSpPr>
            <a:grpSpLocks/>
          </p:cNvGrpSpPr>
          <p:nvPr/>
        </p:nvGrpSpPr>
        <p:grpSpPr bwMode="auto">
          <a:xfrm>
            <a:off x="4759325" y="5554663"/>
            <a:ext cx="604838" cy="882650"/>
            <a:chOff x="760" y="3504"/>
            <a:chExt cx="381" cy="556"/>
          </a:xfrm>
        </p:grpSpPr>
        <p:sp>
          <p:nvSpPr>
            <p:cNvPr id="28758" name="Text Box 86"/>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28759" name="Line 8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760" name="Picture 8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761" name="Group 89"/>
          <p:cNvGrpSpPr>
            <a:grpSpLocks/>
          </p:cNvGrpSpPr>
          <p:nvPr/>
        </p:nvGrpSpPr>
        <p:grpSpPr bwMode="auto">
          <a:xfrm>
            <a:off x="5041900" y="5702300"/>
            <a:ext cx="557213" cy="735013"/>
            <a:chOff x="96" y="3597"/>
            <a:chExt cx="351" cy="463"/>
          </a:xfrm>
        </p:grpSpPr>
        <p:sp>
          <p:nvSpPr>
            <p:cNvPr id="28762" name="Text Box 9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28763" name="Line 9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8764" name="Picture 9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28765" name="Text Box 93"/>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28766" name="Picture 9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8767" name="Line 95"/>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8768" name="Picture 9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8769" name="Text Box 97"/>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28770" name="Line 98"/>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771" name="Picture 9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8772" name="Text Box 100"/>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28773" name="Line 101"/>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8774" name="Picture 10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8775" name="Text Box 103"/>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28776" name="Picture 10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8777" name="Text Box 105"/>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28778" name="Text Box 106"/>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28779" name="Picture 10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childTnLst>
                                </p:cTn>
                              </p:par>
                            </p:childTnLst>
                          </p:cTn>
                        </p:par>
                        <p:par>
                          <p:cTn id="11" fill="hold" nodeType="afterGroup">
                            <p:stCondLst>
                              <p:cond delay="500"/>
                            </p:stCondLst>
                            <p:childTnLst>
                              <p:par>
                                <p:cTn id="12" presetID="16" presetClass="entr" presetSubtype="26" fill="hold" nodeType="afterEffect">
                                  <p:stCondLst>
                                    <p:cond delay="0"/>
                                  </p:stCondLst>
                                  <p:childTnLst>
                                    <p:set>
                                      <p:cBhvr>
                                        <p:cTn id="13" dur="1" fill="hold">
                                          <p:stCondLst>
                                            <p:cond delay="0"/>
                                          </p:stCondLst>
                                        </p:cTn>
                                        <p:tgtEl>
                                          <p:spTgt spid="28742"/>
                                        </p:tgtEl>
                                        <p:attrNameLst>
                                          <p:attrName>style.visibility</p:attrName>
                                        </p:attrNameLst>
                                      </p:cBhvr>
                                      <p:to>
                                        <p:strVal val="visible"/>
                                      </p:to>
                                    </p:set>
                                    <p:animEffect transition="in" filter="barn(inHorizontal)">
                                      <p:cBhvr>
                                        <p:cTn id="14" dur="2000"/>
                                        <p:tgtEl>
                                          <p:spTgt spid="28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52400" y="838200"/>
            <a:ext cx="1181100"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1994</a:t>
            </a:r>
          </a:p>
        </p:txBody>
      </p:sp>
      <p:sp>
        <p:nvSpPr>
          <p:cNvPr id="35843" name="Text Box 3"/>
          <p:cNvSpPr txBox="1">
            <a:spLocks noChangeArrowheads="1"/>
          </p:cNvSpPr>
          <p:nvPr/>
        </p:nvSpPr>
        <p:spPr bwMode="auto">
          <a:xfrm>
            <a:off x="247650" y="1743075"/>
            <a:ext cx="28003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The Trecate Remediation Project is the largest project ever in Italy. It was located in the premier rice growing region, which made it extremely sensitive</a:t>
            </a:r>
          </a:p>
        </p:txBody>
      </p:sp>
      <p:pic>
        <p:nvPicPr>
          <p:cNvPr id="35847" name="Picture 7" descr="Trecate1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352800" cy="2220913"/>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nvGrpSpPr>
          <p:cNvPr id="35854" name="Group 14"/>
          <p:cNvGrpSpPr>
            <a:grpSpLocks/>
          </p:cNvGrpSpPr>
          <p:nvPr/>
        </p:nvGrpSpPr>
        <p:grpSpPr bwMode="auto">
          <a:xfrm>
            <a:off x="133350" y="5710238"/>
            <a:ext cx="557213" cy="735012"/>
            <a:chOff x="96" y="3597"/>
            <a:chExt cx="351" cy="463"/>
          </a:xfrm>
        </p:grpSpPr>
        <p:sp>
          <p:nvSpPr>
            <p:cNvPr id="35855" name="Text Box 1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35856" name="Line 1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5857" name="Picture 1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858" name="Group 18"/>
          <p:cNvGrpSpPr>
            <a:grpSpLocks/>
          </p:cNvGrpSpPr>
          <p:nvPr/>
        </p:nvGrpSpPr>
        <p:grpSpPr bwMode="auto">
          <a:xfrm>
            <a:off x="609600" y="5562600"/>
            <a:ext cx="557213" cy="882650"/>
            <a:chOff x="336" y="3504"/>
            <a:chExt cx="351" cy="556"/>
          </a:xfrm>
        </p:grpSpPr>
        <p:sp>
          <p:nvSpPr>
            <p:cNvPr id="35859" name="Text Box 19"/>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35860" name="Line 20"/>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5861" name="Picture 2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862" name="Group 22"/>
          <p:cNvGrpSpPr>
            <a:grpSpLocks/>
          </p:cNvGrpSpPr>
          <p:nvPr/>
        </p:nvGrpSpPr>
        <p:grpSpPr bwMode="auto">
          <a:xfrm>
            <a:off x="885825" y="5710238"/>
            <a:ext cx="557213" cy="735012"/>
            <a:chOff x="96" y="3597"/>
            <a:chExt cx="351" cy="463"/>
          </a:xfrm>
        </p:grpSpPr>
        <p:sp>
          <p:nvSpPr>
            <p:cNvPr id="35863" name="Text Box 23"/>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35864" name="Line 24"/>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5865" name="Picture 25"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866" name="Group 26"/>
          <p:cNvGrpSpPr>
            <a:grpSpLocks/>
          </p:cNvGrpSpPr>
          <p:nvPr/>
        </p:nvGrpSpPr>
        <p:grpSpPr bwMode="auto">
          <a:xfrm>
            <a:off x="1120775" y="5562600"/>
            <a:ext cx="604838" cy="882650"/>
            <a:chOff x="760" y="3504"/>
            <a:chExt cx="381" cy="556"/>
          </a:xfrm>
        </p:grpSpPr>
        <p:sp>
          <p:nvSpPr>
            <p:cNvPr id="35867" name="Text Box 27"/>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35868" name="Line 2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5869" name="Picture 2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870" name="Group 30"/>
          <p:cNvGrpSpPr>
            <a:grpSpLocks/>
          </p:cNvGrpSpPr>
          <p:nvPr/>
        </p:nvGrpSpPr>
        <p:grpSpPr bwMode="auto">
          <a:xfrm>
            <a:off x="2468563" y="5745163"/>
            <a:ext cx="569912" cy="719137"/>
            <a:chOff x="1273" y="3619"/>
            <a:chExt cx="359" cy="453"/>
          </a:xfrm>
        </p:grpSpPr>
        <p:grpSp>
          <p:nvGrpSpPr>
            <p:cNvPr id="35871" name="Group 31"/>
            <p:cNvGrpSpPr>
              <a:grpSpLocks/>
            </p:cNvGrpSpPr>
            <p:nvPr/>
          </p:nvGrpSpPr>
          <p:grpSpPr bwMode="auto">
            <a:xfrm>
              <a:off x="1273" y="3619"/>
              <a:ext cx="328" cy="327"/>
              <a:chOff x="1177" y="3619"/>
              <a:chExt cx="328" cy="327"/>
            </a:xfrm>
          </p:grpSpPr>
          <p:sp>
            <p:nvSpPr>
              <p:cNvPr id="35872" name="Text Box 32"/>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35873" name="Line 33"/>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35874" name="Picture 34"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875" name="Group 35"/>
          <p:cNvGrpSpPr>
            <a:grpSpLocks/>
          </p:cNvGrpSpPr>
          <p:nvPr/>
        </p:nvGrpSpPr>
        <p:grpSpPr bwMode="auto">
          <a:xfrm>
            <a:off x="2933700" y="5562600"/>
            <a:ext cx="557213" cy="882650"/>
            <a:chOff x="760" y="3504"/>
            <a:chExt cx="351" cy="556"/>
          </a:xfrm>
        </p:grpSpPr>
        <p:sp>
          <p:nvSpPr>
            <p:cNvPr id="35876" name="Text Box 36"/>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35877" name="Line 3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5878" name="Picture 38"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35902" name="Picture 6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5903" name="Line 63"/>
          <p:cNvSpPr>
            <a:spLocks noChangeShapeType="1"/>
          </p:cNvSpPr>
          <p:nvPr/>
        </p:nvSpPr>
        <p:spPr bwMode="auto">
          <a:xfrm>
            <a:off x="8047038" y="5988050"/>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5904" name="Group 64"/>
          <p:cNvGrpSpPr>
            <a:grpSpLocks/>
          </p:cNvGrpSpPr>
          <p:nvPr/>
        </p:nvGrpSpPr>
        <p:grpSpPr bwMode="auto">
          <a:xfrm>
            <a:off x="7772400" y="5414963"/>
            <a:ext cx="692150" cy="990600"/>
            <a:chOff x="284" y="3408"/>
            <a:chExt cx="436" cy="624"/>
          </a:xfrm>
        </p:grpSpPr>
        <p:sp>
          <p:nvSpPr>
            <p:cNvPr id="35905" name="Text Box 65"/>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1994</a:t>
              </a:r>
            </a:p>
          </p:txBody>
        </p:sp>
        <p:sp>
          <p:nvSpPr>
            <p:cNvPr id="35906" name="Line 66"/>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5907" name="Picture 67"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35908" name="Text Box 68"/>
          <p:cNvSpPr txBox="1">
            <a:spLocks noChangeArrowheads="1"/>
          </p:cNvSpPr>
          <p:nvPr/>
        </p:nvSpPr>
        <p:spPr bwMode="auto">
          <a:xfrm>
            <a:off x="7815263"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sp>
        <p:nvSpPr>
          <p:cNvPr id="35909" name="Text Box 69"/>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35910" name="Picture 70"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5911" name="Line 71"/>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5912" name="Picture 7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5913" name="Text Box 73"/>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35914" name="Text Box 74"/>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35915" name="Line 75"/>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5916" name="Picture 76"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5917" name="Picture 7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5918" name="Text Box 78"/>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35919" name="Group 79"/>
          <p:cNvGrpSpPr>
            <a:grpSpLocks/>
          </p:cNvGrpSpPr>
          <p:nvPr/>
        </p:nvGrpSpPr>
        <p:grpSpPr bwMode="auto">
          <a:xfrm>
            <a:off x="4232275" y="5702300"/>
            <a:ext cx="557213" cy="735013"/>
            <a:chOff x="96" y="3597"/>
            <a:chExt cx="351" cy="463"/>
          </a:xfrm>
        </p:grpSpPr>
        <p:sp>
          <p:nvSpPr>
            <p:cNvPr id="35920" name="Text Box 8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35921" name="Line 8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5922" name="Picture 8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923" name="Group 83"/>
          <p:cNvGrpSpPr>
            <a:grpSpLocks/>
          </p:cNvGrpSpPr>
          <p:nvPr/>
        </p:nvGrpSpPr>
        <p:grpSpPr bwMode="auto">
          <a:xfrm>
            <a:off x="4759325" y="5554663"/>
            <a:ext cx="604838" cy="882650"/>
            <a:chOff x="760" y="3504"/>
            <a:chExt cx="381" cy="556"/>
          </a:xfrm>
        </p:grpSpPr>
        <p:sp>
          <p:nvSpPr>
            <p:cNvPr id="35924" name="Text Box 84"/>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35925" name="Line 85"/>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5926" name="Picture 86"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927" name="Group 87"/>
          <p:cNvGrpSpPr>
            <a:grpSpLocks/>
          </p:cNvGrpSpPr>
          <p:nvPr/>
        </p:nvGrpSpPr>
        <p:grpSpPr bwMode="auto">
          <a:xfrm>
            <a:off x="5041900" y="5702300"/>
            <a:ext cx="557213" cy="735013"/>
            <a:chOff x="96" y="3597"/>
            <a:chExt cx="351" cy="463"/>
          </a:xfrm>
        </p:grpSpPr>
        <p:sp>
          <p:nvSpPr>
            <p:cNvPr id="35928" name="Text Box 88"/>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35929" name="Line 89"/>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5930" name="Picture 90"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35931" name="Text Box 91"/>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35932" name="Picture 9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5933" name="Line 93"/>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5934" name="Picture 94"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5935" name="Text Box 95"/>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35936" name="Line 96"/>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5937" name="Picture 9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5938" name="Text Box 98"/>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35939" name="Line 99"/>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5940" name="Picture 100"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5941" name="Text Box 101"/>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35942" name="Picture 102"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5943" name="Text Box 103"/>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35944" name="Text Box 104"/>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35945" name="Picture 105"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childTnLst>
                          </p:cTn>
                        </p:par>
                        <p:par>
                          <p:cTn id="11" fill="hold" nodeType="afterGroup">
                            <p:stCondLst>
                              <p:cond delay="500"/>
                            </p:stCondLst>
                            <p:childTnLst>
                              <p:par>
                                <p:cTn id="12" presetID="6" presetClass="entr" presetSubtype="16" fill="hold" nodeType="afterEffect">
                                  <p:stCondLst>
                                    <p:cond delay="0"/>
                                  </p:stCondLst>
                                  <p:childTnLst>
                                    <p:set>
                                      <p:cBhvr>
                                        <p:cTn id="13" dur="1" fill="hold">
                                          <p:stCondLst>
                                            <p:cond delay="0"/>
                                          </p:stCondLst>
                                        </p:cTn>
                                        <p:tgtEl>
                                          <p:spTgt spid="35847"/>
                                        </p:tgtEl>
                                        <p:attrNameLst>
                                          <p:attrName>style.visibility</p:attrName>
                                        </p:attrNameLst>
                                      </p:cBhvr>
                                      <p:to>
                                        <p:strVal val="visible"/>
                                      </p:to>
                                    </p:set>
                                    <p:animEffect transition="in" filter="circle(in)">
                                      <p:cBhvr>
                                        <p:cTn id="14" dur="20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 y="838200"/>
            <a:ext cx="1125538"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1997</a:t>
            </a:r>
          </a:p>
        </p:txBody>
      </p:sp>
      <p:sp>
        <p:nvSpPr>
          <p:cNvPr id="29699" name="Text Box 3"/>
          <p:cNvSpPr txBox="1">
            <a:spLocks noChangeArrowheads="1"/>
          </p:cNvSpPr>
          <p:nvPr/>
        </p:nvSpPr>
        <p:spPr bwMode="auto">
          <a:xfrm>
            <a:off x="247650" y="1743075"/>
            <a:ext cx="28003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FWENC Awarded $1.2 Billion Rocky Mountain Arsenal clean up</a:t>
            </a:r>
          </a:p>
        </p:txBody>
      </p:sp>
      <p:grpSp>
        <p:nvGrpSpPr>
          <p:cNvPr id="29711" name="Group 15"/>
          <p:cNvGrpSpPr>
            <a:grpSpLocks/>
          </p:cNvGrpSpPr>
          <p:nvPr/>
        </p:nvGrpSpPr>
        <p:grpSpPr bwMode="auto">
          <a:xfrm>
            <a:off x="133350" y="5710238"/>
            <a:ext cx="557213" cy="735012"/>
            <a:chOff x="96" y="3597"/>
            <a:chExt cx="351" cy="463"/>
          </a:xfrm>
        </p:grpSpPr>
        <p:sp>
          <p:nvSpPr>
            <p:cNvPr id="29712" name="Text Box 1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29713" name="Line 1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9714" name="Picture 1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715" name="Group 19"/>
          <p:cNvGrpSpPr>
            <a:grpSpLocks/>
          </p:cNvGrpSpPr>
          <p:nvPr/>
        </p:nvGrpSpPr>
        <p:grpSpPr bwMode="auto">
          <a:xfrm>
            <a:off x="609600" y="5562600"/>
            <a:ext cx="557213" cy="882650"/>
            <a:chOff x="336" y="3504"/>
            <a:chExt cx="351" cy="556"/>
          </a:xfrm>
        </p:grpSpPr>
        <p:sp>
          <p:nvSpPr>
            <p:cNvPr id="29716" name="Text Box 20"/>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29717" name="Line 21"/>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9718" name="Picture 2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719" name="Group 23"/>
          <p:cNvGrpSpPr>
            <a:grpSpLocks/>
          </p:cNvGrpSpPr>
          <p:nvPr/>
        </p:nvGrpSpPr>
        <p:grpSpPr bwMode="auto">
          <a:xfrm>
            <a:off x="885825" y="5710238"/>
            <a:ext cx="557213" cy="735012"/>
            <a:chOff x="96" y="3597"/>
            <a:chExt cx="351" cy="463"/>
          </a:xfrm>
        </p:grpSpPr>
        <p:sp>
          <p:nvSpPr>
            <p:cNvPr id="29720" name="Text Box 2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29721" name="Line 2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9722" name="Picture 2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723" name="Group 27"/>
          <p:cNvGrpSpPr>
            <a:grpSpLocks/>
          </p:cNvGrpSpPr>
          <p:nvPr/>
        </p:nvGrpSpPr>
        <p:grpSpPr bwMode="auto">
          <a:xfrm>
            <a:off x="1120775" y="5562600"/>
            <a:ext cx="604838" cy="882650"/>
            <a:chOff x="760" y="3504"/>
            <a:chExt cx="381" cy="556"/>
          </a:xfrm>
        </p:grpSpPr>
        <p:sp>
          <p:nvSpPr>
            <p:cNvPr id="29724" name="Text Box 28"/>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29725" name="Line 29"/>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9726" name="Picture 3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727" name="Group 31"/>
          <p:cNvGrpSpPr>
            <a:grpSpLocks/>
          </p:cNvGrpSpPr>
          <p:nvPr/>
        </p:nvGrpSpPr>
        <p:grpSpPr bwMode="auto">
          <a:xfrm>
            <a:off x="2468563" y="5745163"/>
            <a:ext cx="569912" cy="719137"/>
            <a:chOff x="1273" y="3619"/>
            <a:chExt cx="359" cy="453"/>
          </a:xfrm>
        </p:grpSpPr>
        <p:grpSp>
          <p:nvGrpSpPr>
            <p:cNvPr id="29728" name="Group 32"/>
            <p:cNvGrpSpPr>
              <a:grpSpLocks/>
            </p:cNvGrpSpPr>
            <p:nvPr/>
          </p:nvGrpSpPr>
          <p:grpSpPr bwMode="auto">
            <a:xfrm>
              <a:off x="1273" y="3619"/>
              <a:ext cx="328" cy="327"/>
              <a:chOff x="1177" y="3619"/>
              <a:chExt cx="328" cy="327"/>
            </a:xfrm>
          </p:grpSpPr>
          <p:sp>
            <p:nvSpPr>
              <p:cNvPr id="29729" name="Text Box 33"/>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29730" name="Line 34"/>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29731" name="Picture 3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732" name="Group 36"/>
          <p:cNvGrpSpPr>
            <a:grpSpLocks/>
          </p:cNvGrpSpPr>
          <p:nvPr/>
        </p:nvGrpSpPr>
        <p:grpSpPr bwMode="auto">
          <a:xfrm>
            <a:off x="2933700" y="5562600"/>
            <a:ext cx="557213" cy="882650"/>
            <a:chOff x="760" y="3504"/>
            <a:chExt cx="351" cy="556"/>
          </a:xfrm>
        </p:grpSpPr>
        <p:sp>
          <p:nvSpPr>
            <p:cNvPr id="29733" name="Text Box 37"/>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29734" name="Line 3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9735" name="Picture 3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29759" name="Picture 6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9760" name="Line 64"/>
          <p:cNvSpPr>
            <a:spLocks noChangeShapeType="1"/>
          </p:cNvSpPr>
          <p:nvPr/>
        </p:nvSpPr>
        <p:spPr bwMode="auto">
          <a:xfrm>
            <a:off x="8047038"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765" name="Text Box 69"/>
          <p:cNvSpPr txBox="1">
            <a:spLocks noChangeArrowheads="1"/>
          </p:cNvSpPr>
          <p:nvPr/>
        </p:nvSpPr>
        <p:spPr bwMode="auto">
          <a:xfrm>
            <a:off x="7815263"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grpSp>
        <p:nvGrpSpPr>
          <p:cNvPr id="29766" name="Group 70"/>
          <p:cNvGrpSpPr>
            <a:grpSpLocks/>
          </p:cNvGrpSpPr>
          <p:nvPr/>
        </p:nvGrpSpPr>
        <p:grpSpPr bwMode="auto">
          <a:xfrm>
            <a:off x="8077200" y="5414963"/>
            <a:ext cx="692150" cy="990600"/>
            <a:chOff x="284" y="3408"/>
            <a:chExt cx="436" cy="624"/>
          </a:xfrm>
        </p:grpSpPr>
        <p:sp>
          <p:nvSpPr>
            <p:cNvPr id="29767" name="Text Box 71"/>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1997</a:t>
              </a:r>
            </a:p>
          </p:txBody>
        </p:sp>
        <p:sp>
          <p:nvSpPr>
            <p:cNvPr id="29768" name="Line 72"/>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9769" name="Picture 73"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pic>
        <p:nvPicPr>
          <p:cNvPr id="29770" name="Picture 7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9771" name="Text Box 75"/>
          <p:cNvSpPr txBox="1">
            <a:spLocks noChangeArrowheads="1"/>
          </p:cNvSpPr>
          <p:nvPr/>
        </p:nvSpPr>
        <p:spPr bwMode="auto">
          <a:xfrm>
            <a:off x="79978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1994</a:t>
            </a:r>
          </a:p>
        </p:txBody>
      </p:sp>
      <p:pic>
        <p:nvPicPr>
          <p:cNvPr id="29772" name="Picture 76" descr="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1524000"/>
            <a:ext cx="2609850" cy="2514600"/>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29773" name="Text Box 77"/>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29774" name="Picture 7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9775" name="Line 79"/>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9776" name="Picture 8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9777" name="Text Box 81"/>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29778" name="Text Box 82"/>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29779" name="Line 83"/>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9780" name="Picture 8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29781" name="Picture 8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9782" name="Text Box 86"/>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29783" name="Group 87"/>
          <p:cNvGrpSpPr>
            <a:grpSpLocks/>
          </p:cNvGrpSpPr>
          <p:nvPr/>
        </p:nvGrpSpPr>
        <p:grpSpPr bwMode="auto">
          <a:xfrm>
            <a:off x="4232275" y="5702300"/>
            <a:ext cx="557213" cy="735013"/>
            <a:chOff x="96" y="3597"/>
            <a:chExt cx="351" cy="463"/>
          </a:xfrm>
        </p:grpSpPr>
        <p:sp>
          <p:nvSpPr>
            <p:cNvPr id="29784" name="Text Box 88"/>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29785" name="Line 89"/>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9786" name="Picture 9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787" name="Group 91"/>
          <p:cNvGrpSpPr>
            <a:grpSpLocks/>
          </p:cNvGrpSpPr>
          <p:nvPr/>
        </p:nvGrpSpPr>
        <p:grpSpPr bwMode="auto">
          <a:xfrm>
            <a:off x="4759325" y="5554663"/>
            <a:ext cx="604838" cy="882650"/>
            <a:chOff x="760" y="3504"/>
            <a:chExt cx="381" cy="556"/>
          </a:xfrm>
        </p:grpSpPr>
        <p:sp>
          <p:nvSpPr>
            <p:cNvPr id="29788" name="Text Box 92"/>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29789" name="Line 93"/>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9790" name="Picture 9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791" name="Group 95"/>
          <p:cNvGrpSpPr>
            <a:grpSpLocks/>
          </p:cNvGrpSpPr>
          <p:nvPr/>
        </p:nvGrpSpPr>
        <p:grpSpPr bwMode="auto">
          <a:xfrm>
            <a:off x="5041900" y="5702300"/>
            <a:ext cx="557213" cy="735013"/>
            <a:chOff x="96" y="3597"/>
            <a:chExt cx="351" cy="463"/>
          </a:xfrm>
        </p:grpSpPr>
        <p:sp>
          <p:nvSpPr>
            <p:cNvPr id="29792" name="Text Box 9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29793" name="Line 9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9794" name="Picture 9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29795" name="Text Box 99"/>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29796" name="Picture 10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9797" name="Line 101"/>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9798" name="Picture 10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9799" name="Text Box 103"/>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29800" name="Line 104"/>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9801" name="Picture 10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9802" name="Text Box 106"/>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29803" name="Line 107"/>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9804" name="Picture 10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9805" name="Text Box 109"/>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29806" name="Picture 11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29807" name="Text Box 111"/>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29808" name="Text Box 112"/>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29809" name="Picture 11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9699"/>
                                        </p:tgtEl>
                                        <p:attrNameLst>
                                          <p:attrName>style.visibility</p:attrName>
                                        </p:attrNameLst>
                                      </p:cBhvr>
                                      <p:to>
                                        <p:strVal val="visible"/>
                                      </p:to>
                                    </p:set>
                                  </p:childTnLst>
                                </p:cTn>
                              </p:par>
                            </p:childTnLst>
                          </p:cTn>
                        </p:par>
                        <p:par>
                          <p:cTn id="11" fill="hold" nodeType="afterGroup">
                            <p:stCondLst>
                              <p:cond delay="500"/>
                            </p:stCondLst>
                            <p:childTnLst>
                              <p:par>
                                <p:cTn id="12" presetID="13" presetClass="entr" presetSubtype="16" fill="hold" nodeType="afterEffect">
                                  <p:stCondLst>
                                    <p:cond delay="0"/>
                                  </p:stCondLst>
                                  <p:childTnLst>
                                    <p:set>
                                      <p:cBhvr>
                                        <p:cTn id="13" dur="1" fill="hold">
                                          <p:stCondLst>
                                            <p:cond delay="0"/>
                                          </p:stCondLst>
                                        </p:cTn>
                                        <p:tgtEl>
                                          <p:spTgt spid="29772"/>
                                        </p:tgtEl>
                                        <p:attrNameLst>
                                          <p:attrName>style.visibility</p:attrName>
                                        </p:attrNameLst>
                                      </p:cBhvr>
                                      <p:to>
                                        <p:strVal val="visible"/>
                                      </p:to>
                                    </p:set>
                                    <p:animEffect transition="in" filter="plus(in)">
                                      <p:cBhvr>
                                        <p:cTn id="14" dur="2000"/>
                                        <p:tgtEl>
                                          <p:spTgt spid="29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04" name="Rectangle 76"/>
          <p:cNvSpPr>
            <a:spLocks noChangeArrowheads="1"/>
          </p:cNvSpPr>
          <p:nvPr/>
        </p:nvSpPr>
        <p:spPr bwMode="auto">
          <a:xfrm>
            <a:off x="114300" y="1600200"/>
            <a:ext cx="2970213" cy="2743200"/>
          </a:xfrm>
          <a:prstGeom prst="rect">
            <a:avLst/>
          </a:prstGeom>
          <a:solidFill>
            <a:srgbClr val="28558E"/>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0" name="Text Box 2"/>
          <p:cNvSpPr txBox="1">
            <a:spLocks noChangeArrowheads="1"/>
          </p:cNvSpPr>
          <p:nvPr/>
        </p:nvSpPr>
        <p:spPr bwMode="auto">
          <a:xfrm>
            <a:off x="152400" y="838200"/>
            <a:ext cx="119856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1998</a:t>
            </a:r>
          </a:p>
        </p:txBody>
      </p:sp>
      <p:sp>
        <p:nvSpPr>
          <p:cNvPr id="48131" name="Text Box 3"/>
          <p:cNvSpPr txBox="1">
            <a:spLocks noChangeArrowheads="1"/>
          </p:cNvSpPr>
          <p:nvPr/>
        </p:nvSpPr>
        <p:spPr bwMode="auto">
          <a:xfrm>
            <a:off x="152400" y="1743075"/>
            <a:ext cx="29718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EPA Region 2, Response Action Contract (RAC) II Program</a:t>
            </a:r>
          </a:p>
          <a:p>
            <a:pPr algn="l"/>
            <a:r>
              <a:rPr lang="en-US" sz="1600" i="1">
                <a:solidFill>
                  <a:schemeClr val="bg1"/>
                </a:solidFill>
                <a:latin typeface="Tahoma" pitchFamily="34" charset="0"/>
              </a:rPr>
              <a:t>Remedial services, including scientific and engineering investigations and remediation at Superfund sites for 62 different projects located in EPA Region 2</a:t>
            </a:r>
          </a:p>
        </p:txBody>
      </p:sp>
      <p:grpSp>
        <p:nvGrpSpPr>
          <p:cNvPr id="48132" name="Group 4"/>
          <p:cNvGrpSpPr>
            <a:grpSpLocks/>
          </p:cNvGrpSpPr>
          <p:nvPr/>
        </p:nvGrpSpPr>
        <p:grpSpPr bwMode="auto">
          <a:xfrm>
            <a:off x="133350" y="5710238"/>
            <a:ext cx="557213" cy="735012"/>
            <a:chOff x="96" y="3597"/>
            <a:chExt cx="351" cy="463"/>
          </a:xfrm>
        </p:grpSpPr>
        <p:sp>
          <p:nvSpPr>
            <p:cNvPr id="48133" name="Text Box 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48134" name="Line 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8135" name="Picture 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136" name="Group 8"/>
          <p:cNvGrpSpPr>
            <a:grpSpLocks/>
          </p:cNvGrpSpPr>
          <p:nvPr/>
        </p:nvGrpSpPr>
        <p:grpSpPr bwMode="auto">
          <a:xfrm>
            <a:off x="609600" y="5562600"/>
            <a:ext cx="557213" cy="882650"/>
            <a:chOff x="336" y="3504"/>
            <a:chExt cx="351" cy="556"/>
          </a:xfrm>
        </p:grpSpPr>
        <p:sp>
          <p:nvSpPr>
            <p:cNvPr id="48137" name="Text Box 9"/>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48138" name="Line 10"/>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8139" name="Picture 1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140" name="Group 12"/>
          <p:cNvGrpSpPr>
            <a:grpSpLocks/>
          </p:cNvGrpSpPr>
          <p:nvPr/>
        </p:nvGrpSpPr>
        <p:grpSpPr bwMode="auto">
          <a:xfrm>
            <a:off x="885825" y="5710238"/>
            <a:ext cx="557213" cy="735012"/>
            <a:chOff x="96" y="3597"/>
            <a:chExt cx="351" cy="463"/>
          </a:xfrm>
        </p:grpSpPr>
        <p:sp>
          <p:nvSpPr>
            <p:cNvPr id="48141" name="Text Box 13"/>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48142" name="Line 14"/>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8143" name="Picture 1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144" name="Group 16"/>
          <p:cNvGrpSpPr>
            <a:grpSpLocks/>
          </p:cNvGrpSpPr>
          <p:nvPr/>
        </p:nvGrpSpPr>
        <p:grpSpPr bwMode="auto">
          <a:xfrm>
            <a:off x="1120775" y="5562600"/>
            <a:ext cx="604838" cy="882650"/>
            <a:chOff x="760" y="3504"/>
            <a:chExt cx="381" cy="556"/>
          </a:xfrm>
        </p:grpSpPr>
        <p:sp>
          <p:nvSpPr>
            <p:cNvPr id="48145" name="Text Box 17"/>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48146" name="Line 1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8147" name="Picture 1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148" name="Group 20"/>
          <p:cNvGrpSpPr>
            <a:grpSpLocks/>
          </p:cNvGrpSpPr>
          <p:nvPr/>
        </p:nvGrpSpPr>
        <p:grpSpPr bwMode="auto">
          <a:xfrm>
            <a:off x="2468563" y="5745163"/>
            <a:ext cx="569912" cy="719137"/>
            <a:chOff x="1273" y="3619"/>
            <a:chExt cx="359" cy="453"/>
          </a:xfrm>
        </p:grpSpPr>
        <p:grpSp>
          <p:nvGrpSpPr>
            <p:cNvPr id="48149" name="Group 21"/>
            <p:cNvGrpSpPr>
              <a:grpSpLocks/>
            </p:cNvGrpSpPr>
            <p:nvPr/>
          </p:nvGrpSpPr>
          <p:grpSpPr bwMode="auto">
            <a:xfrm>
              <a:off x="1273" y="3619"/>
              <a:ext cx="328" cy="327"/>
              <a:chOff x="1177" y="3619"/>
              <a:chExt cx="328" cy="327"/>
            </a:xfrm>
          </p:grpSpPr>
          <p:sp>
            <p:nvSpPr>
              <p:cNvPr id="48150" name="Text Box 22"/>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48151" name="Line 23"/>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48152" name="Picture 2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153" name="Group 25"/>
          <p:cNvGrpSpPr>
            <a:grpSpLocks/>
          </p:cNvGrpSpPr>
          <p:nvPr/>
        </p:nvGrpSpPr>
        <p:grpSpPr bwMode="auto">
          <a:xfrm>
            <a:off x="2933700" y="5562600"/>
            <a:ext cx="557213" cy="882650"/>
            <a:chOff x="760" y="3504"/>
            <a:chExt cx="351" cy="556"/>
          </a:xfrm>
        </p:grpSpPr>
        <p:sp>
          <p:nvSpPr>
            <p:cNvPr id="48154" name="Text Box 26"/>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48155" name="Line 2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8156" name="Picture 2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48157" name="Picture 2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8158" name="Line 30"/>
          <p:cNvSpPr>
            <a:spLocks noChangeShapeType="1"/>
          </p:cNvSpPr>
          <p:nvPr/>
        </p:nvSpPr>
        <p:spPr bwMode="auto">
          <a:xfrm>
            <a:off x="8047038"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8159" name="Text Box 31"/>
          <p:cNvSpPr txBox="1">
            <a:spLocks noChangeArrowheads="1"/>
          </p:cNvSpPr>
          <p:nvPr/>
        </p:nvSpPr>
        <p:spPr bwMode="auto">
          <a:xfrm>
            <a:off x="7815263"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pic>
        <p:nvPicPr>
          <p:cNvPr id="48164" name="Picture 3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8165" name="Text Box 37"/>
          <p:cNvSpPr txBox="1">
            <a:spLocks noChangeArrowheads="1"/>
          </p:cNvSpPr>
          <p:nvPr/>
        </p:nvSpPr>
        <p:spPr bwMode="auto">
          <a:xfrm>
            <a:off x="79978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1994</a:t>
            </a:r>
          </a:p>
        </p:txBody>
      </p:sp>
      <p:sp>
        <p:nvSpPr>
          <p:cNvPr id="48167" name="Text Box 39"/>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48168" name="Picture 4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8169" name="Line 41"/>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8170" name="Picture 4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8171" name="Text Box 43"/>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48172" name="Text Box 44"/>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48173" name="Line 45"/>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8174" name="Picture 4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48175" name="Picture 4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8176" name="Text Box 48"/>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48177" name="Group 49"/>
          <p:cNvGrpSpPr>
            <a:grpSpLocks/>
          </p:cNvGrpSpPr>
          <p:nvPr/>
        </p:nvGrpSpPr>
        <p:grpSpPr bwMode="auto">
          <a:xfrm>
            <a:off x="4232275" y="5702300"/>
            <a:ext cx="557213" cy="735013"/>
            <a:chOff x="96" y="3597"/>
            <a:chExt cx="351" cy="463"/>
          </a:xfrm>
        </p:grpSpPr>
        <p:sp>
          <p:nvSpPr>
            <p:cNvPr id="48178" name="Text Box 5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48179" name="Line 5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8180" name="Picture 5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181" name="Group 53"/>
          <p:cNvGrpSpPr>
            <a:grpSpLocks/>
          </p:cNvGrpSpPr>
          <p:nvPr/>
        </p:nvGrpSpPr>
        <p:grpSpPr bwMode="auto">
          <a:xfrm>
            <a:off x="4759325" y="5554663"/>
            <a:ext cx="604838" cy="882650"/>
            <a:chOff x="760" y="3504"/>
            <a:chExt cx="381" cy="556"/>
          </a:xfrm>
        </p:grpSpPr>
        <p:sp>
          <p:nvSpPr>
            <p:cNvPr id="48182" name="Text Box 54"/>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48183" name="Line 55"/>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8184" name="Picture 5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185" name="Group 57"/>
          <p:cNvGrpSpPr>
            <a:grpSpLocks/>
          </p:cNvGrpSpPr>
          <p:nvPr/>
        </p:nvGrpSpPr>
        <p:grpSpPr bwMode="auto">
          <a:xfrm>
            <a:off x="5041900" y="5702300"/>
            <a:ext cx="557213" cy="735013"/>
            <a:chOff x="96" y="3597"/>
            <a:chExt cx="351" cy="463"/>
          </a:xfrm>
        </p:grpSpPr>
        <p:sp>
          <p:nvSpPr>
            <p:cNvPr id="48186" name="Text Box 58"/>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48187" name="Line 59"/>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8188" name="Picture 6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48189" name="Text Box 61"/>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48190" name="Picture 6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8191" name="Line 63"/>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8192" name="Picture 6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8193" name="Text Box 65"/>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48194" name="Line 66"/>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8195" name="Picture 6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8196" name="Text Box 68"/>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48197" name="Line 69"/>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8198" name="Picture 7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8199" name="Text Box 71"/>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48200" name="Picture 7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8201" name="Text Box 73"/>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48202" name="Text Box 74"/>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48203" name="Picture 7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grpSp>
        <p:nvGrpSpPr>
          <p:cNvPr id="48205" name="Group 77"/>
          <p:cNvGrpSpPr>
            <a:grpSpLocks/>
          </p:cNvGrpSpPr>
          <p:nvPr/>
        </p:nvGrpSpPr>
        <p:grpSpPr bwMode="auto">
          <a:xfrm>
            <a:off x="8153400" y="5414963"/>
            <a:ext cx="692150" cy="990600"/>
            <a:chOff x="284" y="3408"/>
            <a:chExt cx="436" cy="624"/>
          </a:xfrm>
        </p:grpSpPr>
        <p:sp>
          <p:nvSpPr>
            <p:cNvPr id="48206" name="Text Box 78"/>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1998</a:t>
              </a:r>
            </a:p>
          </p:txBody>
        </p:sp>
        <p:sp>
          <p:nvSpPr>
            <p:cNvPr id="48207" name="Line 79"/>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8208" name="Picture 80"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48211" name="Line 83"/>
          <p:cNvSpPr>
            <a:spLocks noChangeShapeType="1"/>
          </p:cNvSpPr>
          <p:nvPr/>
        </p:nvSpPr>
        <p:spPr bwMode="auto">
          <a:xfrm>
            <a:off x="8416925" y="5867400"/>
            <a:ext cx="0" cy="3810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8212" name="Picture 8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213"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8210" name="Text Box 82"/>
          <p:cNvSpPr txBox="1">
            <a:spLocks noChangeArrowheads="1"/>
          </p:cNvSpPr>
          <p:nvPr/>
        </p:nvSpPr>
        <p:spPr bwMode="auto">
          <a:xfrm>
            <a:off x="8153400" y="56689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1997</a:t>
            </a:r>
          </a:p>
        </p:txBody>
      </p:sp>
      <p:pic>
        <p:nvPicPr>
          <p:cNvPr id="48213" name="Picture 85" descr="DSC049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76400"/>
            <a:ext cx="3352800" cy="2514600"/>
          </a:xfrm>
          <a:prstGeom prst="rect">
            <a:avLst/>
          </a:prstGeom>
          <a:noFill/>
          <a:ln w="38100">
            <a:solidFill>
              <a:schemeClr val="bg1"/>
            </a:solidFill>
            <a:miter lim="800000"/>
            <a:headEnd/>
            <a:tailEnd/>
          </a:ln>
          <a:effectLst>
            <a:outerShdw dist="35921" dir="2700000" algn="ctr" rotWithShape="0">
              <a:srgbClr val="7599C9"/>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8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7"/>
          <p:cNvSpPr>
            <a:spLocks noChangeArrowheads="1"/>
          </p:cNvSpPr>
          <p:nvPr/>
        </p:nvSpPr>
        <p:spPr bwMode="auto">
          <a:xfrm>
            <a:off x="114300" y="1600200"/>
            <a:ext cx="2970213" cy="3429000"/>
          </a:xfrm>
          <a:prstGeom prst="rect">
            <a:avLst/>
          </a:prstGeom>
          <a:solidFill>
            <a:srgbClr val="28558E"/>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2" name="Text Box 2"/>
          <p:cNvSpPr txBox="1">
            <a:spLocks noChangeArrowheads="1"/>
          </p:cNvSpPr>
          <p:nvPr/>
        </p:nvSpPr>
        <p:spPr bwMode="auto">
          <a:xfrm>
            <a:off x="152400" y="838200"/>
            <a:ext cx="1201738"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1999</a:t>
            </a:r>
          </a:p>
        </p:txBody>
      </p:sp>
      <p:sp>
        <p:nvSpPr>
          <p:cNvPr id="40963" name="Text Box 3"/>
          <p:cNvSpPr txBox="1">
            <a:spLocks noChangeArrowheads="1"/>
          </p:cNvSpPr>
          <p:nvPr/>
        </p:nvSpPr>
        <p:spPr bwMode="auto">
          <a:xfrm>
            <a:off x="152400" y="1639888"/>
            <a:ext cx="28956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300" i="1">
                <a:solidFill>
                  <a:schemeClr val="bg1"/>
                </a:solidFill>
                <a:latin typeface="Tahoma" pitchFamily="34" charset="0"/>
              </a:rPr>
              <a:t>In recognition of the success of Tetra Tech EC, Inc.'s health and safety program, the Occupational Safety and Health Administration (OSHA) awarded our design-build environmental restoration of Rocky Mountain Arsenal project the prestigious Voluntary Protection Program (VPP) Star status. The RMA project is the first environmental restoration project to be honored with VPP Star status in recognition of outstanding safety accomplishment.</a:t>
            </a:r>
          </a:p>
        </p:txBody>
      </p:sp>
      <p:grpSp>
        <p:nvGrpSpPr>
          <p:cNvPr id="40974" name="Group 14"/>
          <p:cNvGrpSpPr>
            <a:grpSpLocks/>
          </p:cNvGrpSpPr>
          <p:nvPr/>
        </p:nvGrpSpPr>
        <p:grpSpPr bwMode="auto">
          <a:xfrm>
            <a:off x="133350" y="5710238"/>
            <a:ext cx="557213" cy="735012"/>
            <a:chOff x="96" y="3597"/>
            <a:chExt cx="351" cy="463"/>
          </a:xfrm>
        </p:grpSpPr>
        <p:sp>
          <p:nvSpPr>
            <p:cNvPr id="40975" name="Text Box 1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40976" name="Line 1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0977" name="Picture 1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978" name="Group 18"/>
          <p:cNvGrpSpPr>
            <a:grpSpLocks/>
          </p:cNvGrpSpPr>
          <p:nvPr/>
        </p:nvGrpSpPr>
        <p:grpSpPr bwMode="auto">
          <a:xfrm>
            <a:off x="609600" y="5562600"/>
            <a:ext cx="557213" cy="882650"/>
            <a:chOff x="336" y="3504"/>
            <a:chExt cx="351" cy="556"/>
          </a:xfrm>
        </p:grpSpPr>
        <p:sp>
          <p:nvSpPr>
            <p:cNvPr id="40979" name="Text Box 19"/>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40980" name="Line 20"/>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0981" name="Picture 2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982" name="Group 22"/>
          <p:cNvGrpSpPr>
            <a:grpSpLocks/>
          </p:cNvGrpSpPr>
          <p:nvPr/>
        </p:nvGrpSpPr>
        <p:grpSpPr bwMode="auto">
          <a:xfrm>
            <a:off x="885825" y="5710238"/>
            <a:ext cx="557213" cy="735012"/>
            <a:chOff x="96" y="3597"/>
            <a:chExt cx="351" cy="463"/>
          </a:xfrm>
        </p:grpSpPr>
        <p:sp>
          <p:nvSpPr>
            <p:cNvPr id="40983" name="Text Box 23"/>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40984" name="Line 24"/>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0985" name="Picture 2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986" name="Group 26"/>
          <p:cNvGrpSpPr>
            <a:grpSpLocks/>
          </p:cNvGrpSpPr>
          <p:nvPr/>
        </p:nvGrpSpPr>
        <p:grpSpPr bwMode="auto">
          <a:xfrm>
            <a:off x="1120775" y="5562600"/>
            <a:ext cx="604838" cy="882650"/>
            <a:chOff x="760" y="3504"/>
            <a:chExt cx="381" cy="556"/>
          </a:xfrm>
        </p:grpSpPr>
        <p:sp>
          <p:nvSpPr>
            <p:cNvPr id="40987" name="Text Box 27"/>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40988" name="Line 2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0989" name="Picture 2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990" name="Group 30"/>
          <p:cNvGrpSpPr>
            <a:grpSpLocks/>
          </p:cNvGrpSpPr>
          <p:nvPr/>
        </p:nvGrpSpPr>
        <p:grpSpPr bwMode="auto">
          <a:xfrm>
            <a:off x="2468563" y="5745163"/>
            <a:ext cx="569912" cy="719137"/>
            <a:chOff x="1273" y="3619"/>
            <a:chExt cx="359" cy="453"/>
          </a:xfrm>
        </p:grpSpPr>
        <p:grpSp>
          <p:nvGrpSpPr>
            <p:cNvPr id="40991" name="Group 31"/>
            <p:cNvGrpSpPr>
              <a:grpSpLocks/>
            </p:cNvGrpSpPr>
            <p:nvPr/>
          </p:nvGrpSpPr>
          <p:grpSpPr bwMode="auto">
            <a:xfrm>
              <a:off x="1273" y="3619"/>
              <a:ext cx="328" cy="327"/>
              <a:chOff x="1177" y="3619"/>
              <a:chExt cx="328" cy="327"/>
            </a:xfrm>
          </p:grpSpPr>
          <p:sp>
            <p:nvSpPr>
              <p:cNvPr id="40992" name="Text Box 32"/>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40993" name="Line 33"/>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40994" name="Picture 3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995" name="Group 35"/>
          <p:cNvGrpSpPr>
            <a:grpSpLocks/>
          </p:cNvGrpSpPr>
          <p:nvPr/>
        </p:nvGrpSpPr>
        <p:grpSpPr bwMode="auto">
          <a:xfrm>
            <a:off x="2933700" y="5562600"/>
            <a:ext cx="557213" cy="882650"/>
            <a:chOff x="760" y="3504"/>
            <a:chExt cx="351" cy="556"/>
          </a:xfrm>
        </p:grpSpPr>
        <p:sp>
          <p:nvSpPr>
            <p:cNvPr id="40996" name="Text Box 36"/>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40997" name="Line 3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0998" name="Picture 3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41022" name="Picture 6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1023" name="Line 63"/>
          <p:cNvSpPr>
            <a:spLocks noChangeShapeType="1"/>
          </p:cNvSpPr>
          <p:nvPr/>
        </p:nvSpPr>
        <p:spPr bwMode="auto">
          <a:xfrm>
            <a:off x="8047038"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024" name="Text Box 64"/>
          <p:cNvSpPr txBox="1">
            <a:spLocks noChangeArrowheads="1"/>
          </p:cNvSpPr>
          <p:nvPr/>
        </p:nvSpPr>
        <p:spPr bwMode="auto">
          <a:xfrm>
            <a:off x="7815263"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pic>
        <p:nvPicPr>
          <p:cNvPr id="41029" name="Picture 6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1030" name="Text Box 70"/>
          <p:cNvSpPr txBox="1">
            <a:spLocks noChangeArrowheads="1"/>
          </p:cNvSpPr>
          <p:nvPr/>
        </p:nvSpPr>
        <p:spPr bwMode="auto">
          <a:xfrm>
            <a:off x="7972425" y="587851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1994</a:t>
            </a:r>
          </a:p>
        </p:txBody>
      </p:sp>
      <p:pic>
        <p:nvPicPr>
          <p:cNvPr id="41031" name="Picture 71" descr="VPPStarStatus-large [Conver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30413"/>
            <a:ext cx="3121025" cy="2084387"/>
          </a:xfrm>
          <a:prstGeom prst="rect">
            <a:avLst/>
          </a:prstGeom>
          <a:noFill/>
          <a:extLst>
            <a:ext uri="{909E8E84-426E-40DD-AFC4-6F175D3DCCD1}">
              <a14:hiddenFill xmlns:a14="http://schemas.microsoft.com/office/drawing/2010/main">
                <a:solidFill>
                  <a:srgbClr val="FFFFFF"/>
                </a:solidFill>
              </a14:hiddenFill>
            </a:ext>
          </a:extLst>
        </p:spPr>
      </p:pic>
      <p:pic>
        <p:nvPicPr>
          <p:cNvPr id="41036" name="Picture 7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738" y="6000750"/>
            <a:ext cx="533400" cy="444500"/>
          </a:xfrm>
          <a:prstGeom prst="rect">
            <a:avLst/>
          </a:prstGeom>
          <a:noFill/>
          <a:extLst>
            <a:ext uri="{909E8E84-426E-40DD-AFC4-6F175D3DCCD1}">
              <a14:hiddenFill xmlns:a14="http://schemas.microsoft.com/office/drawing/2010/main">
                <a:solidFill>
                  <a:srgbClr val="FFFFFF"/>
                </a:solidFill>
              </a14:hiddenFill>
            </a:ext>
          </a:extLst>
        </p:spPr>
      </p:pic>
      <p:grpSp>
        <p:nvGrpSpPr>
          <p:cNvPr id="41032" name="Group 72"/>
          <p:cNvGrpSpPr>
            <a:grpSpLocks/>
          </p:cNvGrpSpPr>
          <p:nvPr/>
        </p:nvGrpSpPr>
        <p:grpSpPr bwMode="auto">
          <a:xfrm>
            <a:off x="8253413" y="5414963"/>
            <a:ext cx="692150" cy="990600"/>
            <a:chOff x="284" y="3408"/>
            <a:chExt cx="436" cy="624"/>
          </a:xfrm>
        </p:grpSpPr>
        <p:sp>
          <p:nvSpPr>
            <p:cNvPr id="41033" name="Text Box 73"/>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1999</a:t>
              </a:r>
            </a:p>
          </p:txBody>
        </p:sp>
        <p:sp>
          <p:nvSpPr>
            <p:cNvPr id="41034" name="Line 74"/>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1035" name="Picture 75"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41037" name="Line 77"/>
          <p:cNvSpPr>
            <a:spLocks noChangeShapeType="1"/>
          </p:cNvSpPr>
          <p:nvPr/>
        </p:nvSpPr>
        <p:spPr bwMode="auto">
          <a:xfrm>
            <a:off x="8461375"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038" name="Text Box 78"/>
          <p:cNvSpPr txBox="1">
            <a:spLocks noChangeArrowheads="1"/>
          </p:cNvSpPr>
          <p:nvPr/>
        </p:nvSpPr>
        <p:spPr bwMode="auto">
          <a:xfrm>
            <a:off x="8229600"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1997</a:t>
            </a:r>
          </a:p>
        </p:txBody>
      </p:sp>
      <p:sp>
        <p:nvSpPr>
          <p:cNvPr id="41039" name="Text Box 79"/>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41040" name="Picture 8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1041" name="Line 81"/>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1042" name="Picture 8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1043" name="Text Box 83"/>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41044" name="Text Box 84"/>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41045" name="Line 85"/>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1046" name="Picture 8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41047" name="Picture 8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1048" name="Text Box 88"/>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41049" name="Group 89"/>
          <p:cNvGrpSpPr>
            <a:grpSpLocks/>
          </p:cNvGrpSpPr>
          <p:nvPr/>
        </p:nvGrpSpPr>
        <p:grpSpPr bwMode="auto">
          <a:xfrm>
            <a:off x="4232275" y="5702300"/>
            <a:ext cx="557213" cy="735013"/>
            <a:chOff x="96" y="3597"/>
            <a:chExt cx="351" cy="463"/>
          </a:xfrm>
        </p:grpSpPr>
        <p:sp>
          <p:nvSpPr>
            <p:cNvPr id="41050" name="Text Box 9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41051" name="Line 9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1052" name="Picture 9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53" name="Group 93"/>
          <p:cNvGrpSpPr>
            <a:grpSpLocks/>
          </p:cNvGrpSpPr>
          <p:nvPr/>
        </p:nvGrpSpPr>
        <p:grpSpPr bwMode="auto">
          <a:xfrm>
            <a:off x="4759325" y="5554663"/>
            <a:ext cx="604838" cy="882650"/>
            <a:chOff x="760" y="3504"/>
            <a:chExt cx="381" cy="556"/>
          </a:xfrm>
        </p:grpSpPr>
        <p:sp>
          <p:nvSpPr>
            <p:cNvPr id="41054" name="Text Box 94"/>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41055" name="Line 95"/>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1056" name="Picture 9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57" name="Group 97"/>
          <p:cNvGrpSpPr>
            <a:grpSpLocks/>
          </p:cNvGrpSpPr>
          <p:nvPr/>
        </p:nvGrpSpPr>
        <p:grpSpPr bwMode="auto">
          <a:xfrm>
            <a:off x="5041900" y="5702300"/>
            <a:ext cx="557213" cy="735013"/>
            <a:chOff x="96" y="3597"/>
            <a:chExt cx="351" cy="463"/>
          </a:xfrm>
        </p:grpSpPr>
        <p:sp>
          <p:nvSpPr>
            <p:cNvPr id="41058" name="Text Box 98"/>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41059" name="Line 99"/>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1060" name="Picture 10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41061" name="Text Box 101"/>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41062" name="Picture 10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1063" name="Line 103"/>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1064" name="Picture 10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1065" name="Text Box 105"/>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41066" name="Line 106"/>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1067" name="Picture 10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1068" name="Text Box 108"/>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41069" name="Line 109"/>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1070" name="Picture 11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1071" name="Text Box 111"/>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41072" name="Picture 11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1073" name="Text Box 113"/>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41074" name="Text Box 114"/>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41075" name="Picture 11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500"/>
                                        <p:tgtEl>
                                          <p:spTgt spid="4096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0963"/>
                                        </p:tgtEl>
                                        <p:attrNameLst>
                                          <p:attrName>style.visibility</p:attrName>
                                        </p:attrNameLst>
                                      </p:cBhvr>
                                      <p:to>
                                        <p:strVal val="visible"/>
                                      </p:to>
                                    </p:set>
                                  </p:childTnLst>
                                </p:cTn>
                              </p:par>
                            </p:childTnLst>
                          </p:cTn>
                        </p:par>
                        <p:par>
                          <p:cTn id="11" fill="hold" nodeType="afterGroup">
                            <p:stCondLst>
                              <p:cond delay="500"/>
                            </p:stCondLst>
                            <p:childTnLst>
                              <p:par>
                                <p:cTn id="12" presetID="16" presetClass="entr" presetSubtype="37" fill="hold" nodeType="afterEffect">
                                  <p:stCondLst>
                                    <p:cond delay="0"/>
                                  </p:stCondLst>
                                  <p:childTnLst>
                                    <p:set>
                                      <p:cBhvr>
                                        <p:cTn id="13" dur="1" fill="hold">
                                          <p:stCondLst>
                                            <p:cond delay="0"/>
                                          </p:stCondLst>
                                        </p:cTn>
                                        <p:tgtEl>
                                          <p:spTgt spid="41031"/>
                                        </p:tgtEl>
                                        <p:attrNameLst>
                                          <p:attrName>style.visibility</p:attrName>
                                        </p:attrNameLst>
                                      </p:cBhvr>
                                      <p:to>
                                        <p:strVal val="visible"/>
                                      </p:to>
                                    </p:set>
                                    <p:animEffect transition="in" filter="barn(outVertical)">
                                      <p:cBhvr>
                                        <p:cTn id="14" dur="2000"/>
                                        <p:tgtEl>
                                          <p:spTgt spid="4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17" name="Rectangle 81"/>
          <p:cNvSpPr>
            <a:spLocks noChangeArrowheads="1"/>
          </p:cNvSpPr>
          <p:nvPr/>
        </p:nvSpPr>
        <p:spPr bwMode="auto">
          <a:xfrm>
            <a:off x="114300" y="1600200"/>
            <a:ext cx="2970213" cy="3581400"/>
          </a:xfrm>
          <a:prstGeom prst="rect">
            <a:avLst/>
          </a:prstGeom>
          <a:solidFill>
            <a:srgbClr val="28558E"/>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4" name="Line 78"/>
          <p:cNvSpPr>
            <a:spLocks noChangeShapeType="1"/>
          </p:cNvSpPr>
          <p:nvPr/>
        </p:nvSpPr>
        <p:spPr bwMode="auto">
          <a:xfrm>
            <a:off x="8613775" y="602615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0007" name="Line 71"/>
          <p:cNvSpPr>
            <a:spLocks noChangeShapeType="1"/>
          </p:cNvSpPr>
          <p:nvPr/>
        </p:nvSpPr>
        <p:spPr bwMode="auto">
          <a:xfrm>
            <a:off x="8429625" y="589915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38" name="Text Box 2"/>
          <p:cNvSpPr txBox="1">
            <a:spLocks noChangeArrowheads="1"/>
          </p:cNvSpPr>
          <p:nvPr/>
        </p:nvSpPr>
        <p:spPr bwMode="auto">
          <a:xfrm>
            <a:off x="152400" y="838200"/>
            <a:ext cx="1258888"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2000</a:t>
            </a:r>
          </a:p>
        </p:txBody>
      </p:sp>
      <p:sp>
        <p:nvSpPr>
          <p:cNvPr id="39939" name="Text Box 3"/>
          <p:cNvSpPr txBox="1">
            <a:spLocks noChangeArrowheads="1"/>
          </p:cNvSpPr>
          <p:nvPr/>
        </p:nvSpPr>
        <p:spPr bwMode="auto">
          <a:xfrm>
            <a:off x="247650" y="1676400"/>
            <a:ext cx="28003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i="1">
                <a:solidFill>
                  <a:schemeClr val="bg1"/>
                </a:solidFill>
                <a:latin typeface="Tahoma" pitchFamily="34" charset="0"/>
              </a:rPr>
              <a:t>Iraq CEA/CMC – USAESCH Ordnance and Explosives Response Worldwide. Tetra Tech provided cradle-to-grave management (inventory, collect, store, and dispose) of huge quantities of Captured Enemy Ammunition (CEA) and Coalition Munitions Clearance (CMC) in Iraq, including managing ammunition supply/collection points (ASPs), demolition of unserviceable munitions and priority munitions, transportation of CEA/CMC from caches to ASPs, surface clearances, site investigations, evaluations, and responses.</a:t>
            </a:r>
          </a:p>
        </p:txBody>
      </p:sp>
      <p:grpSp>
        <p:nvGrpSpPr>
          <p:cNvPr id="39949" name="Group 13"/>
          <p:cNvGrpSpPr>
            <a:grpSpLocks/>
          </p:cNvGrpSpPr>
          <p:nvPr/>
        </p:nvGrpSpPr>
        <p:grpSpPr bwMode="auto">
          <a:xfrm>
            <a:off x="133350" y="5710238"/>
            <a:ext cx="557213" cy="735012"/>
            <a:chOff x="96" y="3597"/>
            <a:chExt cx="351" cy="463"/>
          </a:xfrm>
        </p:grpSpPr>
        <p:sp>
          <p:nvSpPr>
            <p:cNvPr id="39950" name="Text Box 1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39951" name="Line 1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9952" name="Picture 1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953" name="Group 17"/>
          <p:cNvGrpSpPr>
            <a:grpSpLocks/>
          </p:cNvGrpSpPr>
          <p:nvPr/>
        </p:nvGrpSpPr>
        <p:grpSpPr bwMode="auto">
          <a:xfrm>
            <a:off x="609600" y="5562600"/>
            <a:ext cx="557213" cy="882650"/>
            <a:chOff x="336" y="3504"/>
            <a:chExt cx="351" cy="556"/>
          </a:xfrm>
        </p:grpSpPr>
        <p:sp>
          <p:nvSpPr>
            <p:cNvPr id="39954" name="Text Box 18"/>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39955" name="Line 19"/>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9956" name="Picture 2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957" name="Group 21"/>
          <p:cNvGrpSpPr>
            <a:grpSpLocks/>
          </p:cNvGrpSpPr>
          <p:nvPr/>
        </p:nvGrpSpPr>
        <p:grpSpPr bwMode="auto">
          <a:xfrm>
            <a:off x="885825" y="5710238"/>
            <a:ext cx="557213" cy="735012"/>
            <a:chOff x="96" y="3597"/>
            <a:chExt cx="351" cy="463"/>
          </a:xfrm>
        </p:grpSpPr>
        <p:sp>
          <p:nvSpPr>
            <p:cNvPr id="39958" name="Text Box 22"/>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39959" name="Line 23"/>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9960" name="Picture 2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961" name="Group 25"/>
          <p:cNvGrpSpPr>
            <a:grpSpLocks/>
          </p:cNvGrpSpPr>
          <p:nvPr/>
        </p:nvGrpSpPr>
        <p:grpSpPr bwMode="auto">
          <a:xfrm>
            <a:off x="1120775" y="5562600"/>
            <a:ext cx="604838" cy="882650"/>
            <a:chOff x="760" y="3504"/>
            <a:chExt cx="381" cy="556"/>
          </a:xfrm>
        </p:grpSpPr>
        <p:sp>
          <p:nvSpPr>
            <p:cNvPr id="39962" name="Text Box 26"/>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39963" name="Line 2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9964" name="Picture 2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965" name="Group 29"/>
          <p:cNvGrpSpPr>
            <a:grpSpLocks/>
          </p:cNvGrpSpPr>
          <p:nvPr/>
        </p:nvGrpSpPr>
        <p:grpSpPr bwMode="auto">
          <a:xfrm>
            <a:off x="2468563" y="5745163"/>
            <a:ext cx="569912" cy="719137"/>
            <a:chOff x="1273" y="3619"/>
            <a:chExt cx="359" cy="453"/>
          </a:xfrm>
        </p:grpSpPr>
        <p:grpSp>
          <p:nvGrpSpPr>
            <p:cNvPr id="39966" name="Group 30"/>
            <p:cNvGrpSpPr>
              <a:grpSpLocks/>
            </p:cNvGrpSpPr>
            <p:nvPr/>
          </p:nvGrpSpPr>
          <p:grpSpPr bwMode="auto">
            <a:xfrm>
              <a:off x="1273" y="3619"/>
              <a:ext cx="328" cy="327"/>
              <a:chOff x="1177" y="3619"/>
              <a:chExt cx="328" cy="327"/>
            </a:xfrm>
          </p:grpSpPr>
          <p:sp>
            <p:nvSpPr>
              <p:cNvPr id="39967" name="Text Box 31"/>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39968" name="Line 32"/>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39969" name="Picture 3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970" name="Group 34"/>
          <p:cNvGrpSpPr>
            <a:grpSpLocks/>
          </p:cNvGrpSpPr>
          <p:nvPr/>
        </p:nvGrpSpPr>
        <p:grpSpPr bwMode="auto">
          <a:xfrm>
            <a:off x="2933700" y="5562600"/>
            <a:ext cx="557213" cy="882650"/>
            <a:chOff x="760" y="3504"/>
            <a:chExt cx="351" cy="556"/>
          </a:xfrm>
        </p:grpSpPr>
        <p:sp>
          <p:nvSpPr>
            <p:cNvPr id="39971" name="Text Box 35"/>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39972" name="Line 36"/>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9973" name="Picture 3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39997" name="Picture 6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9998" name="Line 62"/>
          <p:cNvSpPr>
            <a:spLocks noChangeShapeType="1"/>
          </p:cNvSpPr>
          <p:nvPr/>
        </p:nvSpPr>
        <p:spPr bwMode="auto">
          <a:xfrm>
            <a:off x="8047038"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99" name="Text Box 63"/>
          <p:cNvSpPr txBox="1">
            <a:spLocks noChangeArrowheads="1"/>
          </p:cNvSpPr>
          <p:nvPr/>
        </p:nvSpPr>
        <p:spPr bwMode="auto">
          <a:xfrm>
            <a:off x="7748588"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pic>
        <p:nvPicPr>
          <p:cNvPr id="40000" name="Picture 6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0001" name="Text Box 65"/>
          <p:cNvSpPr txBox="1">
            <a:spLocks noChangeArrowheads="1"/>
          </p:cNvSpPr>
          <p:nvPr/>
        </p:nvSpPr>
        <p:spPr bwMode="auto">
          <a:xfrm>
            <a:off x="7972425" y="587851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1994</a:t>
            </a:r>
          </a:p>
        </p:txBody>
      </p:sp>
      <p:pic>
        <p:nvPicPr>
          <p:cNvPr id="40002" name="Picture 6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738"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0008" name="Text Box 72"/>
          <p:cNvSpPr txBox="1">
            <a:spLocks noChangeArrowheads="1"/>
          </p:cNvSpPr>
          <p:nvPr/>
        </p:nvSpPr>
        <p:spPr bwMode="auto">
          <a:xfrm>
            <a:off x="8134350" y="568801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1997</a:t>
            </a:r>
          </a:p>
        </p:txBody>
      </p:sp>
      <p:pic>
        <p:nvPicPr>
          <p:cNvPr id="40013" name="Picture 7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7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0015" name="Text Box 79"/>
          <p:cNvSpPr txBox="1">
            <a:spLocks noChangeArrowheads="1"/>
          </p:cNvSpPr>
          <p:nvPr/>
        </p:nvSpPr>
        <p:spPr bwMode="auto">
          <a:xfrm>
            <a:off x="8347075" y="58245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1999</a:t>
            </a:r>
          </a:p>
        </p:txBody>
      </p:sp>
      <p:grpSp>
        <p:nvGrpSpPr>
          <p:cNvPr id="40009" name="Group 73"/>
          <p:cNvGrpSpPr>
            <a:grpSpLocks/>
          </p:cNvGrpSpPr>
          <p:nvPr/>
        </p:nvGrpSpPr>
        <p:grpSpPr bwMode="auto">
          <a:xfrm>
            <a:off x="8343900" y="5414963"/>
            <a:ext cx="692150" cy="990600"/>
            <a:chOff x="284" y="3408"/>
            <a:chExt cx="436" cy="624"/>
          </a:xfrm>
        </p:grpSpPr>
        <p:sp>
          <p:nvSpPr>
            <p:cNvPr id="40010" name="Text Box 74"/>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2000</a:t>
              </a:r>
            </a:p>
          </p:txBody>
        </p:sp>
        <p:sp>
          <p:nvSpPr>
            <p:cNvPr id="40011" name="Line 75"/>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0012" name="Picture 76"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pic>
        <p:nvPicPr>
          <p:cNvPr id="40016" name="Picture 80" descr="Y00_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76400"/>
            <a:ext cx="3048000" cy="2286000"/>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40018" name="Text Box 82"/>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40019" name="Picture 8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0020" name="Line 84"/>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0021" name="Picture 8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0022" name="Text Box 86"/>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40023" name="Text Box 87"/>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40024" name="Line 88"/>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0025" name="Picture 8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40026" name="Picture 9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0027" name="Text Box 91"/>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40028" name="Group 92"/>
          <p:cNvGrpSpPr>
            <a:grpSpLocks/>
          </p:cNvGrpSpPr>
          <p:nvPr/>
        </p:nvGrpSpPr>
        <p:grpSpPr bwMode="auto">
          <a:xfrm>
            <a:off x="4232275" y="5702300"/>
            <a:ext cx="557213" cy="735013"/>
            <a:chOff x="96" y="3597"/>
            <a:chExt cx="351" cy="463"/>
          </a:xfrm>
        </p:grpSpPr>
        <p:sp>
          <p:nvSpPr>
            <p:cNvPr id="40029" name="Text Box 93"/>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40030" name="Line 94"/>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0031" name="Picture 9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032" name="Group 96"/>
          <p:cNvGrpSpPr>
            <a:grpSpLocks/>
          </p:cNvGrpSpPr>
          <p:nvPr/>
        </p:nvGrpSpPr>
        <p:grpSpPr bwMode="auto">
          <a:xfrm>
            <a:off x="4759325" y="5554663"/>
            <a:ext cx="604838" cy="882650"/>
            <a:chOff x="760" y="3504"/>
            <a:chExt cx="381" cy="556"/>
          </a:xfrm>
        </p:grpSpPr>
        <p:sp>
          <p:nvSpPr>
            <p:cNvPr id="40033" name="Text Box 97"/>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40034" name="Line 9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0035" name="Picture 9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036" name="Group 100"/>
          <p:cNvGrpSpPr>
            <a:grpSpLocks/>
          </p:cNvGrpSpPr>
          <p:nvPr/>
        </p:nvGrpSpPr>
        <p:grpSpPr bwMode="auto">
          <a:xfrm>
            <a:off x="5041900" y="5702300"/>
            <a:ext cx="557213" cy="735013"/>
            <a:chOff x="96" y="3597"/>
            <a:chExt cx="351" cy="463"/>
          </a:xfrm>
        </p:grpSpPr>
        <p:sp>
          <p:nvSpPr>
            <p:cNvPr id="40037" name="Text Box 101"/>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40038" name="Line 102"/>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0039" name="Picture 10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40040" name="Text Box 104"/>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40041" name="Picture 10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0042" name="Line 106"/>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0043" name="Picture 10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0044" name="Text Box 108"/>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40045" name="Line 109"/>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0046" name="Picture 11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0047" name="Text Box 111"/>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40048" name="Line 112"/>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0049" name="Picture 11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0050" name="Text Box 114"/>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40051" name="Picture 11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40052" name="Text Box 116"/>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40053" name="Text Box 117"/>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40054" name="Picture 11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ssolve">
                                      <p:cBhvr>
                                        <p:cTn id="7" dur="500"/>
                                        <p:tgtEl>
                                          <p:spTgt spid="39938"/>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childTnLst>
                                </p:cTn>
                              </p:par>
                            </p:childTnLst>
                          </p:cTn>
                        </p:par>
                        <p:par>
                          <p:cTn id="11" fill="hold" nodeType="afterGroup">
                            <p:stCondLst>
                              <p:cond delay="500"/>
                            </p:stCondLst>
                            <p:childTnLst>
                              <p:par>
                                <p:cTn id="12" presetID="18" presetClass="entr" presetSubtype="12" fill="hold" nodeType="afterEffect">
                                  <p:stCondLst>
                                    <p:cond delay="0"/>
                                  </p:stCondLst>
                                  <p:childTnLst>
                                    <p:set>
                                      <p:cBhvr>
                                        <p:cTn id="13" dur="1" fill="hold">
                                          <p:stCondLst>
                                            <p:cond delay="0"/>
                                          </p:stCondLst>
                                        </p:cTn>
                                        <p:tgtEl>
                                          <p:spTgt spid="40016"/>
                                        </p:tgtEl>
                                        <p:attrNameLst>
                                          <p:attrName>style.visibility</p:attrName>
                                        </p:attrNameLst>
                                      </p:cBhvr>
                                      <p:to>
                                        <p:strVal val="visible"/>
                                      </p:to>
                                    </p:set>
                                    <p:animEffect transition="in" filter="strips(downLeft)">
                                      <p:cBhvr>
                                        <p:cTn id="14" dur="2000"/>
                                        <p:tgtEl>
                                          <p:spTgt spid="40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77" name="Group 17"/>
          <p:cNvGrpSpPr>
            <a:grpSpLocks/>
          </p:cNvGrpSpPr>
          <p:nvPr/>
        </p:nvGrpSpPr>
        <p:grpSpPr bwMode="auto">
          <a:xfrm>
            <a:off x="76200" y="5410200"/>
            <a:ext cx="692150" cy="990600"/>
            <a:chOff x="284" y="3408"/>
            <a:chExt cx="436" cy="624"/>
          </a:xfrm>
        </p:grpSpPr>
        <p:sp>
          <p:nvSpPr>
            <p:cNvPr id="15378" name="Text Box 18"/>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1908</a:t>
              </a:r>
            </a:p>
          </p:txBody>
        </p:sp>
        <p:sp>
          <p:nvSpPr>
            <p:cNvPr id="15379" name="Line 19"/>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5380" name="Picture 20" descr="orange dot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15363" name="Text Box 3"/>
          <p:cNvSpPr txBox="1">
            <a:spLocks noChangeArrowheads="1"/>
          </p:cNvSpPr>
          <p:nvPr/>
        </p:nvSpPr>
        <p:spPr bwMode="auto">
          <a:xfrm>
            <a:off x="152400" y="838200"/>
            <a:ext cx="1196975"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1908</a:t>
            </a:r>
          </a:p>
        </p:txBody>
      </p:sp>
      <p:sp>
        <p:nvSpPr>
          <p:cNvPr id="15365" name="Text Box 5"/>
          <p:cNvSpPr txBox="1">
            <a:spLocks noChangeArrowheads="1"/>
          </p:cNvSpPr>
          <p:nvPr/>
        </p:nvSpPr>
        <p:spPr bwMode="auto">
          <a:xfrm>
            <a:off x="247650" y="1743075"/>
            <a:ext cx="28003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Ebasco engineered and constructed its first hydroelectric facility, the 29-megawatt (MW) Buckhorn Hydroelectric Development Project in North Carolina for Carolina Power &amp; Light Company </a:t>
            </a:r>
          </a:p>
        </p:txBody>
      </p:sp>
      <p:sp>
        <p:nvSpPr>
          <p:cNvPr id="15370" name="Text Box 10"/>
          <p:cNvSpPr txBox="1">
            <a:spLocks noChangeArrowheads="1"/>
          </p:cNvSpPr>
          <p:nvPr/>
        </p:nvSpPr>
        <p:spPr bwMode="auto">
          <a:xfrm>
            <a:off x="-95250" y="58594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1905</a:t>
            </a:r>
          </a:p>
        </p:txBody>
      </p:sp>
      <p:pic>
        <p:nvPicPr>
          <p:cNvPr id="15372" name="Picture 12" descr="19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00200"/>
            <a:ext cx="3124200" cy="2490788"/>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slide(fromBottom)">
                                      <p:cBhvr>
                                        <p:cTn id="7" dur="500"/>
                                        <p:tgtEl>
                                          <p:spTgt spid="1537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5363"/>
                                        </p:tgtEl>
                                        <p:attrNameLst>
                                          <p:attrName>style.visibility</p:attrName>
                                        </p:attrNameLst>
                                      </p:cBhvr>
                                      <p:to>
                                        <p:strVal val="visible"/>
                                      </p:to>
                                    </p:set>
                                    <p:animEffect transition="in" filter="dissolve">
                                      <p:cBhvr>
                                        <p:cTn id="14"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 y="838200"/>
            <a:ext cx="125571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2003</a:t>
            </a:r>
          </a:p>
        </p:txBody>
      </p:sp>
      <p:sp>
        <p:nvSpPr>
          <p:cNvPr id="30723" name="Text Box 3"/>
          <p:cNvSpPr txBox="1">
            <a:spLocks noChangeArrowheads="1"/>
          </p:cNvSpPr>
          <p:nvPr/>
        </p:nvSpPr>
        <p:spPr bwMode="auto">
          <a:xfrm>
            <a:off x="247650" y="1743075"/>
            <a:ext cx="28003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Tetra Tech acquires FWENC, forms TtFW later renamed TtEC </a:t>
            </a:r>
          </a:p>
        </p:txBody>
      </p:sp>
      <p:grpSp>
        <p:nvGrpSpPr>
          <p:cNvPr id="30735" name="Group 15"/>
          <p:cNvGrpSpPr>
            <a:grpSpLocks/>
          </p:cNvGrpSpPr>
          <p:nvPr/>
        </p:nvGrpSpPr>
        <p:grpSpPr bwMode="auto">
          <a:xfrm>
            <a:off x="133350" y="5710238"/>
            <a:ext cx="557213" cy="735012"/>
            <a:chOff x="96" y="3597"/>
            <a:chExt cx="351" cy="463"/>
          </a:xfrm>
        </p:grpSpPr>
        <p:sp>
          <p:nvSpPr>
            <p:cNvPr id="30736" name="Text Box 1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30737" name="Line 1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738" name="Picture 1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739" name="Group 19"/>
          <p:cNvGrpSpPr>
            <a:grpSpLocks/>
          </p:cNvGrpSpPr>
          <p:nvPr/>
        </p:nvGrpSpPr>
        <p:grpSpPr bwMode="auto">
          <a:xfrm>
            <a:off x="609600" y="5562600"/>
            <a:ext cx="557213" cy="882650"/>
            <a:chOff x="336" y="3504"/>
            <a:chExt cx="351" cy="556"/>
          </a:xfrm>
        </p:grpSpPr>
        <p:sp>
          <p:nvSpPr>
            <p:cNvPr id="30740" name="Text Box 20"/>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30741" name="Line 21"/>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0742" name="Picture 2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743" name="Group 23"/>
          <p:cNvGrpSpPr>
            <a:grpSpLocks/>
          </p:cNvGrpSpPr>
          <p:nvPr/>
        </p:nvGrpSpPr>
        <p:grpSpPr bwMode="auto">
          <a:xfrm>
            <a:off x="885825" y="5710238"/>
            <a:ext cx="557213" cy="735012"/>
            <a:chOff x="96" y="3597"/>
            <a:chExt cx="351" cy="463"/>
          </a:xfrm>
        </p:grpSpPr>
        <p:sp>
          <p:nvSpPr>
            <p:cNvPr id="30744" name="Text Box 2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30745" name="Line 2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746" name="Picture 2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747" name="Group 27"/>
          <p:cNvGrpSpPr>
            <a:grpSpLocks/>
          </p:cNvGrpSpPr>
          <p:nvPr/>
        </p:nvGrpSpPr>
        <p:grpSpPr bwMode="auto">
          <a:xfrm>
            <a:off x="1120775" y="5562600"/>
            <a:ext cx="604838" cy="882650"/>
            <a:chOff x="760" y="3504"/>
            <a:chExt cx="381" cy="556"/>
          </a:xfrm>
        </p:grpSpPr>
        <p:sp>
          <p:nvSpPr>
            <p:cNvPr id="30748" name="Text Box 28"/>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30749" name="Line 29"/>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0750" name="Picture 3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751" name="Group 31"/>
          <p:cNvGrpSpPr>
            <a:grpSpLocks/>
          </p:cNvGrpSpPr>
          <p:nvPr/>
        </p:nvGrpSpPr>
        <p:grpSpPr bwMode="auto">
          <a:xfrm>
            <a:off x="2468563" y="5745163"/>
            <a:ext cx="569912" cy="719137"/>
            <a:chOff x="1273" y="3619"/>
            <a:chExt cx="359" cy="453"/>
          </a:xfrm>
        </p:grpSpPr>
        <p:grpSp>
          <p:nvGrpSpPr>
            <p:cNvPr id="30752" name="Group 32"/>
            <p:cNvGrpSpPr>
              <a:grpSpLocks/>
            </p:cNvGrpSpPr>
            <p:nvPr/>
          </p:nvGrpSpPr>
          <p:grpSpPr bwMode="auto">
            <a:xfrm>
              <a:off x="1273" y="3619"/>
              <a:ext cx="328" cy="327"/>
              <a:chOff x="1177" y="3619"/>
              <a:chExt cx="328" cy="327"/>
            </a:xfrm>
          </p:grpSpPr>
          <p:sp>
            <p:nvSpPr>
              <p:cNvPr id="30753" name="Text Box 33"/>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30754" name="Line 34"/>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30755" name="Picture 3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756" name="Group 36"/>
          <p:cNvGrpSpPr>
            <a:grpSpLocks/>
          </p:cNvGrpSpPr>
          <p:nvPr/>
        </p:nvGrpSpPr>
        <p:grpSpPr bwMode="auto">
          <a:xfrm>
            <a:off x="2933700" y="5562600"/>
            <a:ext cx="557213" cy="882650"/>
            <a:chOff x="760" y="3504"/>
            <a:chExt cx="351" cy="556"/>
          </a:xfrm>
        </p:grpSpPr>
        <p:sp>
          <p:nvSpPr>
            <p:cNvPr id="30757" name="Text Box 37"/>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30758" name="Line 3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0759" name="Picture 3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83" name="Picture 6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0784" name="Line 64"/>
          <p:cNvSpPr>
            <a:spLocks noChangeShapeType="1"/>
          </p:cNvSpPr>
          <p:nvPr/>
        </p:nvSpPr>
        <p:spPr bwMode="auto">
          <a:xfrm>
            <a:off x="8047038"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0785" name="Text Box 65"/>
          <p:cNvSpPr txBox="1">
            <a:spLocks noChangeArrowheads="1"/>
          </p:cNvSpPr>
          <p:nvPr/>
        </p:nvSpPr>
        <p:spPr bwMode="auto">
          <a:xfrm>
            <a:off x="7815263"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pic>
        <p:nvPicPr>
          <p:cNvPr id="30790" name="Picture 7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0791" name="Text Box 71"/>
          <p:cNvSpPr txBox="1">
            <a:spLocks noChangeArrowheads="1"/>
          </p:cNvSpPr>
          <p:nvPr/>
        </p:nvSpPr>
        <p:spPr bwMode="auto">
          <a:xfrm>
            <a:off x="79978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1994</a:t>
            </a:r>
          </a:p>
        </p:txBody>
      </p:sp>
      <p:grpSp>
        <p:nvGrpSpPr>
          <p:cNvPr id="30792" name="Group 72"/>
          <p:cNvGrpSpPr>
            <a:grpSpLocks/>
          </p:cNvGrpSpPr>
          <p:nvPr/>
        </p:nvGrpSpPr>
        <p:grpSpPr bwMode="auto">
          <a:xfrm>
            <a:off x="8451850" y="5414963"/>
            <a:ext cx="692150" cy="990600"/>
            <a:chOff x="284" y="3408"/>
            <a:chExt cx="436" cy="624"/>
          </a:xfrm>
        </p:grpSpPr>
        <p:sp>
          <p:nvSpPr>
            <p:cNvPr id="30793" name="Text Box 73"/>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2003</a:t>
              </a:r>
            </a:p>
          </p:txBody>
        </p:sp>
        <p:sp>
          <p:nvSpPr>
            <p:cNvPr id="30794" name="Line 74"/>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795" name="Picture 75"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pic>
        <p:nvPicPr>
          <p:cNvPr id="30796" name="Picture 7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0797" name="Line 77"/>
          <p:cNvSpPr>
            <a:spLocks noChangeShapeType="1"/>
          </p:cNvSpPr>
          <p:nvPr/>
        </p:nvSpPr>
        <p:spPr bwMode="auto">
          <a:xfrm>
            <a:off x="8458200"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0798" name="Text Box 78"/>
          <p:cNvSpPr txBox="1">
            <a:spLocks noChangeArrowheads="1"/>
          </p:cNvSpPr>
          <p:nvPr/>
        </p:nvSpPr>
        <p:spPr bwMode="auto">
          <a:xfrm>
            <a:off x="8226425"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1997</a:t>
            </a:r>
          </a:p>
        </p:txBody>
      </p:sp>
      <p:pic>
        <p:nvPicPr>
          <p:cNvPr id="30799" name="Picture 79" descr="TtEC Vertical -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74850"/>
            <a:ext cx="2986088" cy="1682750"/>
          </a:xfrm>
          <a:prstGeom prst="rect">
            <a:avLst/>
          </a:prstGeom>
          <a:noFill/>
          <a:extLst>
            <a:ext uri="{909E8E84-426E-40DD-AFC4-6F175D3DCCD1}">
              <a14:hiddenFill xmlns:a14="http://schemas.microsoft.com/office/drawing/2010/main">
                <a:solidFill>
                  <a:srgbClr val="FFFFFF"/>
                </a:solidFill>
              </a14:hiddenFill>
            </a:ext>
          </a:extLst>
        </p:spPr>
      </p:pic>
      <p:sp>
        <p:nvSpPr>
          <p:cNvPr id="30800" name="Text Box 80"/>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30801" name="Picture 8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0802" name="Line 82"/>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0803" name="Picture 8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0804" name="Text Box 84"/>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30805" name="Text Box 85"/>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30806" name="Line 86"/>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807" name="Picture 8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0808" name="Picture 8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0809" name="Text Box 89"/>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30810" name="Group 90"/>
          <p:cNvGrpSpPr>
            <a:grpSpLocks/>
          </p:cNvGrpSpPr>
          <p:nvPr/>
        </p:nvGrpSpPr>
        <p:grpSpPr bwMode="auto">
          <a:xfrm>
            <a:off x="4232275" y="5702300"/>
            <a:ext cx="557213" cy="735013"/>
            <a:chOff x="96" y="3597"/>
            <a:chExt cx="351" cy="463"/>
          </a:xfrm>
        </p:grpSpPr>
        <p:sp>
          <p:nvSpPr>
            <p:cNvPr id="30811" name="Text Box 91"/>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30812" name="Line 92"/>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813" name="Picture 9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14" name="Group 94"/>
          <p:cNvGrpSpPr>
            <a:grpSpLocks/>
          </p:cNvGrpSpPr>
          <p:nvPr/>
        </p:nvGrpSpPr>
        <p:grpSpPr bwMode="auto">
          <a:xfrm>
            <a:off x="4759325" y="5554663"/>
            <a:ext cx="604838" cy="882650"/>
            <a:chOff x="760" y="3504"/>
            <a:chExt cx="381" cy="556"/>
          </a:xfrm>
        </p:grpSpPr>
        <p:sp>
          <p:nvSpPr>
            <p:cNvPr id="30815" name="Text Box 95"/>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30816" name="Line 96"/>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0817" name="Picture 9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18" name="Group 98"/>
          <p:cNvGrpSpPr>
            <a:grpSpLocks/>
          </p:cNvGrpSpPr>
          <p:nvPr/>
        </p:nvGrpSpPr>
        <p:grpSpPr bwMode="auto">
          <a:xfrm>
            <a:off x="5041900" y="5702300"/>
            <a:ext cx="557213" cy="735013"/>
            <a:chOff x="96" y="3597"/>
            <a:chExt cx="351" cy="463"/>
          </a:xfrm>
        </p:grpSpPr>
        <p:sp>
          <p:nvSpPr>
            <p:cNvPr id="30819" name="Text Box 99"/>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30820" name="Line 100"/>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821" name="Picture 10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30822" name="Text Box 102"/>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30823" name="Picture 10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0824" name="Line 104"/>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825" name="Picture 10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0826" name="Text Box 106"/>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30827" name="Line 107"/>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0828" name="Picture 10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0829" name="Text Box 109"/>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30830" name="Line 110"/>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831" name="Picture 11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0832" name="Text Box 112"/>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30833" name="Picture 11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0834" name="Text Box 114"/>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30835" name="Text Box 115"/>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30836" name="Picture 11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30799"/>
                                        </p:tgtEl>
                                        <p:attrNameLst>
                                          <p:attrName>style.visibility</p:attrName>
                                        </p:attrNameLst>
                                      </p:cBhvr>
                                      <p:to>
                                        <p:strVal val="visible"/>
                                      </p:to>
                                    </p:set>
                                    <p:animEffect transition="in" filter="dissolve">
                                      <p:cBhvr>
                                        <p:cTn id="14" dur="500"/>
                                        <p:tgtEl>
                                          <p:spTgt spid="30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52400" y="838200"/>
            <a:ext cx="125571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2003</a:t>
            </a:r>
          </a:p>
        </p:txBody>
      </p:sp>
      <p:sp>
        <p:nvSpPr>
          <p:cNvPr id="33795" name="Text Box 3"/>
          <p:cNvSpPr txBox="1">
            <a:spLocks noChangeArrowheads="1"/>
          </p:cNvSpPr>
          <p:nvPr/>
        </p:nvSpPr>
        <p:spPr bwMode="auto">
          <a:xfrm>
            <a:off x="247650" y="1743075"/>
            <a:ext cx="28003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First Wind Services provided by TtEC</a:t>
            </a:r>
          </a:p>
          <a:p>
            <a:pPr algn="l"/>
            <a:r>
              <a:rPr lang="en-US" sz="1600" i="1">
                <a:solidFill>
                  <a:schemeClr val="bg1"/>
                </a:solidFill>
                <a:latin typeface="Tahoma" pitchFamily="34" charset="0"/>
              </a:rPr>
              <a:t>Ridgeline Energy, Goshen Wind Project</a:t>
            </a:r>
          </a:p>
        </p:txBody>
      </p:sp>
      <p:grpSp>
        <p:nvGrpSpPr>
          <p:cNvPr id="33806" name="Group 14"/>
          <p:cNvGrpSpPr>
            <a:grpSpLocks/>
          </p:cNvGrpSpPr>
          <p:nvPr/>
        </p:nvGrpSpPr>
        <p:grpSpPr bwMode="auto">
          <a:xfrm>
            <a:off x="133350" y="5710238"/>
            <a:ext cx="557213" cy="735012"/>
            <a:chOff x="96" y="3597"/>
            <a:chExt cx="351" cy="463"/>
          </a:xfrm>
        </p:grpSpPr>
        <p:sp>
          <p:nvSpPr>
            <p:cNvPr id="33807" name="Text Box 1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33808" name="Line 1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3809" name="Picture 1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10" name="Group 18"/>
          <p:cNvGrpSpPr>
            <a:grpSpLocks/>
          </p:cNvGrpSpPr>
          <p:nvPr/>
        </p:nvGrpSpPr>
        <p:grpSpPr bwMode="auto">
          <a:xfrm>
            <a:off x="609600" y="5562600"/>
            <a:ext cx="557213" cy="882650"/>
            <a:chOff x="336" y="3504"/>
            <a:chExt cx="351" cy="556"/>
          </a:xfrm>
        </p:grpSpPr>
        <p:sp>
          <p:nvSpPr>
            <p:cNvPr id="33811" name="Text Box 19"/>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33812" name="Line 20"/>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3813" name="Picture 2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14" name="Group 22"/>
          <p:cNvGrpSpPr>
            <a:grpSpLocks/>
          </p:cNvGrpSpPr>
          <p:nvPr/>
        </p:nvGrpSpPr>
        <p:grpSpPr bwMode="auto">
          <a:xfrm>
            <a:off x="885825" y="5710238"/>
            <a:ext cx="557213" cy="735012"/>
            <a:chOff x="96" y="3597"/>
            <a:chExt cx="351" cy="463"/>
          </a:xfrm>
        </p:grpSpPr>
        <p:sp>
          <p:nvSpPr>
            <p:cNvPr id="33815" name="Text Box 23"/>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33816" name="Line 24"/>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3817" name="Picture 2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18" name="Group 26"/>
          <p:cNvGrpSpPr>
            <a:grpSpLocks/>
          </p:cNvGrpSpPr>
          <p:nvPr/>
        </p:nvGrpSpPr>
        <p:grpSpPr bwMode="auto">
          <a:xfrm>
            <a:off x="1120775" y="5562600"/>
            <a:ext cx="604838" cy="882650"/>
            <a:chOff x="760" y="3504"/>
            <a:chExt cx="381" cy="556"/>
          </a:xfrm>
        </p:grpSpPr>
        <p:sp>
          <p:nvSpPr>
            <p:cNvPr id="33819" name="Text Box 27"/>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33820" name="Line 2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3821" name="Picture 2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22" name="Group 30"/>
          <p:cNvGrpSpPr>
            <a:grpSpLocks/>
          </p:cNvGrpSpPr>
          <p:nvPr/>
        </p:nvGrpSpPr>
        <p:grpSpPr bwMode="auto">
          <a:xfrm>
            <a:off x="2468563" y="5745163"/>
            <a:ext cx="569912" cy="719137"/>
            <a:chOff x="1273" y="3619"/>
            <a:chExt cx="359" cy="453"/>
          </a:xfrm>
        </p:grpSpPr>
        <p:grpSp>
          <p:nvGrpSpPr>
            <p:cNvPr id="33823" name="Group 31"/>
            <p:cNvGrpSpPr>
              <a:grpSpLocks/>
            </p:cNvGrpSpPr>
            <p:nvPr/>
          </p:nvGrpSpPr>
          <p:grpSpPr bwMode="auto">
            <a:xfrm>
              <a:off x="1273" y="3619"/>
              <a:ext cx="328" cy="327"/>
              <a:chOff x="1177" y="3619"/>
              <a:chExt cx="328" cy="327"/>
            </a:xfrm>
          </p:grpSpPr>
          <p:sp>
            <p:nvSpPr>
              <p:cNvPr id="33824" name="Text Box 32"/>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33825" name="Line 33"/>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33826" name="Picture 3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27" name="Group 35"/>
          <p:cNvGrpSpPr>
            <a:grpSpLocks/>
          </p:cNvGrpSpPr>
          <p:nvPr/>
        </p:nvGrpSpPr>
        <p:grpSpPr bwMode="auto">
          <a:xfrm>
            <a:off x="2933700" y="5562600"/>
            <a:ext cx="557213" cy="882650"/>
            <a:chOff x="760" y="3504"/>
            <a:chExt cx="351" cy="556"/>
          </a:xfrm>
        </p:grpSpPr>
        <p:sp>
          <p:nvSpPr>
            <p:cNvPr id="33828" name="Text Box 36"/>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33829" name="Line 3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3830" name="Picture 3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33854" name="Picture 6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3855" name="Line 63"/>
          <p:cNvSpPr>
            <a:spLocks noChangeShapeType="1"/>
          </p:cNvSpPr>
          <p:nvPr/>
        </p:nvSpPr>
        <p:spPr bwMode="auto">
          <a:xfrm>
            <a:off x="8047038"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3856" name="Text Box 64"/>
          <p:cNvSpPr txBox="1">
            <a:spLocks noChangeArrowheads="1"/>
          </p:cNvSpPr>
          <p:nvPr/>
        </p:nvSpPr>
        <p:spPr bwMode="auto">
          <a:xfrm>
            <a:off x="7815263"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pic>
        <p:nvPicPr>
          <p:cNvPr id="33857" name="Picture 6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3858" name="Text Box 66"/>
          <p:cNvSpPr txBox="1">
            <a:spLocks noChangeArrowheads="1"/>
          </p:cNvSpPr>
          <p:nvPr/>
        </p:nvSpPr>
        <p:spPr bwMode="auto">
          <a:xfrm>
            <a:off x="79978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1994</a:t>
            </a:r>
          </a:p>
        </p:txBody>
      </p:sp>
      <p:grpSp>
        <p:nvGrpSpPr>
          <p:cNvPr id="33859" name="Group 67"/>
          <p:cNvGrpSpPr>
            <a:grpSpLocks/>
          </p:cNvGrpSpPr>
          <p:nvPr/>
        </p:nvGrpSpPr>
        <p:grpSpPr bwMode="auto">
          <a:xfrm>
            <a:off x="8451850" y="5414963"/>
            <a:ext cx="692150" cy="990600"/>
            <a:chOff x="284" y="3408"/>
            <a:chExt cx="436" cy="624"/>
          </a:xfrm>
        </p:grpSpPr>
        <p:sp>
          <p:nvSpPr>
            <p:cNvPr id="33860" name="Text Box 68"/>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2003</a:t>
              </a:r>
            </a:p>
          </p:txBody>
        </p:sp>
        <p:sp>
          <p:nvSpPr>
            <p:cNvPr id="33861" name="Line 69"/>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3862" name="Picture 70"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pic>
        <p:nvPicPr>
          <p:cNvPr id="33863" name="Picture 7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3864" name="Line 72"/>
          <p:cNvSpPr>
            <a:spLocks noChangeShapeType="1"/>
          </p:cNvSpPr>
          <p:nvPr/>
        </p:nvSpPr>
        <p:spPr bwMode="auto">
          <a:xfrm>
            <a:off x="8458200"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3865" name="Text Box 73"/>
          <p:cNvSpPr txBox="1">
            <a:spLocks noChangeArrowheads="1"/>
          </p:cNvSpPr>
          <p:nvPr/>
        </p:nvSpPr>
        <p:spPr bwMode="auto">
          <a:xfrm>
            <a:off x="8226425"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1997</a:t>
            </a:r>
          </a:p>
        </p:txBody>
      </p:sp>
      <p:pic>
        <p:nvPicPr>
          <p:cNvPr id="33866"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828800"/>
            <a:ext cx="2514600" cy="2116138"/>
          </a:xfrm>
          <a:prstGeom prst="rect">
            <a:avLst/>
          </a:prstGeom>
          <a:noFill/>
          <a:ln w="38100" algn="ctr">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28558E"/>
                </a:solidFill>
              </a14:hiddenFill>
            </a:ext>
          </a:extLst>
        </p:spPr>
      </p:pic>
      <p:sp>
        <p:nvSpPr>
          <p:cNvPr id="33867" name="Text Box 75"/>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33868" name="Picture 7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3869" name="Line 77"/>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3870" name="Picture 7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3871" name="Text Box 79"/>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33872" name="Text Box 80"/>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33873" name="Line 81"/>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3874" name="Picture 8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3875" name="Picture 8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3876" name="Text Box 84"/>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33877" name="Group 85"/>
          <p:cNvGrpSpPr>
            <a:grpSpLocks/>
          </p:cNvGrpSpPr>
          <p:nvPr/>
        </p:nvGrpSpPr>
        <p:grpSpPr bwMode="auto">
          <a:xfrm>
            <a:off x="4232275" y="5702300"/>
            <a:ext cx="557213" cy="735013"/>
            <a:chOff x="96" y="3597"/>
            <a:chExt cx="351" cy="463"/>
          </a:xfrm>
        </p:grpSpPr>
        <p:sp>
          <p:nvSpPr>
            <p:cNvPr id="33878" name="Text Box 8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33879" name="Line 8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3880" name="Picture 8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81" name="Group 89"/>
          <p:cNvGrpSpPr>
            <a:grpSpLocks/>
          </p:cNvGrpSpPr>
          <p:nvPr/>
        </p:nvGrpSpPr>
        <p:grpSpPr bwMode="auto">
          <a:xfrm>
            <a:off x="4759325" y="5554663"/>
            <a:ext cx="604838" cy="882650"/>
            <a:chOff x="760" y="3504"/>
            <a:chExt cx="381" cy="556"/>
          </a:xfrm>
        </p:grpSpPr>
        <p:sp>
          <p:nvSpPr>
            <p:cNvPr id="33882" name="Text Box 90"/>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33883" name="Line 91"/>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3884" name="Picture 9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85" name="Group 93"/>
          <p:cNvGrpSpPr>
            <a:grpSpLocks/>
          </p:cNvGrpSpPr>
          <p:nvPr/>
        </p:nvGrpSpPr>
        <p:grpSpPr bwMode="auto">
          <a:xfrm>
            <a:off x="5041900" y="5702300"/>
            <a:ext cx="557213" cy="735013"/>
            <a:chOff x="96" y="3597"/>
            <a:chExt cx="351" cy="463"/>
          </a:xfrm>
        </p:grpSpPr>
        <p:sp>
          <p:nvSpPr>
            <p:cNvPr id="33886" name="Text Box 9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33887" name="Line 9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3888" name="Picture 9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33889" name="Text Box 97"/>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33890" name="Picture 9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3891" name="Line 99"/>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3892" name="Picture 10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3893" name="Text Box 101"/>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33894" name="Line 102"/>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3895" name="Picture 10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3896" name="Text Box 104"/>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33897" name="Line 105"/>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3898" name="Picture 10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3899" name="Text Box 107"/>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33900" name="Picture 10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3901" name="Text Box 109"/>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33902" name="Text Box 110"/>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33903" name="Picture 11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33866"/>
                                        </p:tgtEl>
                                        <p:attrNameLst>
                                          <p:attrName>style.visibility</p:attrName>
                                        </p:attrNameLst>
                                      </p:cBhvr>
                                      <p:to>
                                        <p:strVal val="visible"/>
                                      </p:to>
                                    </p:set>
                                    <p:animEffect transition="in" filter="dissolve">
                                      <p:cBhvr>
                                        <p:cTn id="14" dur="2000"/>
                                        <p:tgtEl>
                                          <p:spTgt spid="33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4" name="Line 80"/>
          <p:cNvSpPr>
            <a:spLocks noChangeShapeType="1"/>
          </p:cNvSpPr>
          <p:nvPr/>
        </p:nvSpPr>
        <p:spPr bwMode="auto">
          <a:xfrm>
            <a:off x="8778875"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746" name="Text Box 2"/>
          <p:cNvSpPr txBox="1">
            <a:spLocks noChangeArrowheads="1"/>
          </p:cNvSpPr>
          <p:nvPr/>
        </p:nvSpPr>
        <p:spPr bwMode="auto">
          <a:xfrm>
            <a:off x="152400" y="838200"/>
            <a:ext cx="1239838"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2004</a:t>
            </a:r>
          </a:p>
        </p:txBody>
      </p:sp>
      <p:sp>
        <p:nvSpPr>
          <p:cNvPr id="31747" name="Text Box 3"/>
          <p:cNvSpPr txBox="1">
            <a:spLocks noChangeArrowheads="1"/>
          </p:cNvSpPr>
          <p:nvPr/>
        </p:nvSpPr>
        <p:spPr bwMode="auto">
          <a:xfrm>
            <a:off x="247650" y="1743075"/>
            <a:ext cx="28003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4,930 acres of the RMA's perimeter parcel are transferred from the Army to the U.S. Fish and Wildlife Service to officially become the Rocky Mountain RMA</a:t>
            </a:r>
          </a:p>
          <a:p>
            <a:r>
              <a:rPr lang="en-US" sz="1600" i="1">
                <a:solidFill>
                  <a:schemeClr val="bg1"/>
                </a:solidFill>
                <a:latin typeface="Tahoma" pitchFamily="34" charset="0"/>
              </a:rPr>
              <a:t>National Wildlife Refuge</a:t>
            </a:r>
          </a:p>
        </p:txBody>
      </p:sp>
      <p:grpSp>
        <p:nvGrpSpPr>
          <p:cNvPr id="31759" name="Group 15"/>
          <p:cNvGrpSpPr>
            <a:grpSpLocks/>
          </p:cNvGrpSpPr>
          <p:nvPr/>
        </p:nvGrpSpPr>
        <p:grpSpPr bwMode="auto">
          <a:xfrm>
            <a:off x="133350" y="5710238"/>
            <a:ext cx="557213" cy="735012"/>
            <a:chOff x="96" y="3597"/>
            <a:chExt cx="351" cy="463"/>
          </a:xfrm>
        </p:grpSpPr>
        <p:sp>
          <p:nvSpPr>
            <p:cNvPr id="31760" name="Text Box 16"/>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31761" name="Line 17"/>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1762" name="Picture 1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763" name="Group 19"/>
          <p:cNvGrpSpPr>
            <a:grpSpLocks/>
          </p:cNvGrpSpPr>
          <p:nvPr/>
        </p:nvGrpSpPr>
        <p:grpSpPr bwMode="auto">
          <a:xfrm>
            <a:off x="609600" y="5562600"/>
            <a:ext cx="557213" cy="882650"/>
            <a:chOff x="336" y="3504"/>
            <a:chExt cx="351" cy="556"/>
          </a:xfrm>
        </p:grpSpPr>
        <p:sp>
          <p:nvSpPr>
            <p:cNvPr id="31764" name="Text Box 20"/>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31765" name="Line 21"/>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1766" name="Picture 2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767" name="Group 23"/>
          <p:cNvGrpSpPr>
            <a:grpSpLocks/>
          </p:cNvGrpSpPr>
          <p:nvPr/>
        </p:nvGrpSpPr>
        <p:grpSpPr bwMode="auto">
          <a:xfrm>
            <a:off x="885825" y="5710238"/>
            <a:ext cx="557213" cy="735012"/>
            <a:chOff x="96" y="3597"/>
            <a:chExt cx="351" cy="463"/>
          </a:xfrm>
        </p:grpSpPr>
        <p:sp>
          <p:nvSpPr>
            <p:cNvPr id="31768" name="Text Box 2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31769" name="Line 2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1770" name="Picture 2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771" name="Group 27"/>
          <p:cNvGrpSpPr>
            <a:grpSpLocks/>
          </p:cNvGrpSpPr>
          <p:nvPr/>
        </p:nvGrpSpPr>
        <p:grpSpPr bwMode="auto">
          <a:xfrm>
            <a:off x="1120775" y="5562600"/>
            <a:ext cx="604838" cy="882650"/>
            <a:chOff x="760" y="3504"/>
            <a:chExt cx="381" cy="556"/>
          </a:xfrm>
        </p:grpSpPr>
        <p:sp>
          <p:nvSpPr>
            <p:cNvPr id="31772" name="Text Box 28"/>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31773" name="Line 29"/>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1774" name="Picture 3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775" name="Group 31"/>
          <p:cNvGrpSpPr>
            <a:grpSpLocks/>
          </p:cNvGrpSpPr>
          <p:nvPr/>
        </p:nvGrpSpPr>
        <p:grpSpPr bwMode="auto">
          <a:xfrm>
            <a:off x="2468563" y="5745163"/>
            <a:ext cx="569912" cy="719137"/>
            <a:chOff x="1273" y="3619"/>
            <a:chExt cx="359" cy="453"/>
          </a:xfrm>
        </p:grpSpPr>
        <p:grpSp>
          <p:nvGrpSpPr>
            <p:cNvPr id="31776" name="Group 32"/>
            <p:cNvGrpSpPr>
              <a:grpSpLocks/>
            </p:cNvGrpSpPr>
            <p:nvPr/>
          </p:nvGrpSpPr>
          <p:grpSpPr bwMode="auto">
            <a:xfrm>
              <a:off x="1273" y="3619"/>
              <a:ext cx="328" cy="327"/>
              <a:chOff x="1177" y="3619"/>
              <a:chExt cx="328" cy="327"/>
            </a:xfrm>
          </p:grpSpPr>
          <p:sp>
            <p:nvSpPr>
              <p:cNvPr id="31777" name="Text Box 33"/>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31778" name="Line 34"/>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31779" name="Picture 3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780" name="Group 36"/>
          <p:cNvGrpSpPr>
            <a:grpSpLocks/>
          </p:cNvGrpSpPr>
          <p:nvPr/>
        </p:nvGrpSpPr>
        <p:grpSpPr bwMode="auto">
          <a:xfrm>
            <a:off x="2933700" y="5562600"/>
            <a:ext cx="557213" cy="882650"/>
            <a:chOff x="760" y="3504"/>
            <a:chExt cx="351" cy="556"/>
          </a:xfrm>
        </p:grpSpPr>
        <p:sp>
          <p:nvSpPr>
            <p:cNvPr id="31781" name="Text Box 37"/>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31782" name="Line 3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1783" name="Picture 3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31807" name="Picture 6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1808" name="Line 64"/>
          <p:cNvSpPr>
            <a:spLocks noChangeShapeType="1"/>
          </p:cNvSpPr>
          <p:nvPr/>
        </p:nvSpPr>
        <p:spPr bwMode="auto">
          <a:xfrm>
            <a:off x="8047038"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809" name="Text Box 65"/>
          <p:cNvSpPr txBox="1">
            <a:spLocks noChangeArrowheads="1"/>
          </p:cNvSpPr>
          <p:nvPr/>
        </p:nvSpPr>
        <p:spPr bwMode="auto">
          <a:xfrm>
            <a:off x="7815263"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pic>
        <p:nvPicPr>
          <p:cNvPr id="31810" name="Picture 6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1811" name="Text Box 67"/>
          <p:cNvSpPr txBox="1">
            <a:spLocks noChangeArrowheads="1"/>
          </p:cNvSpPr>
          <p:nvPr/>
        </p:nvSpPr>
        <p:spPr bwMode="auto">
          <a:xfrm>
            <a:off x="79978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1994</a:t>
            </a:r>
          </a:p>
        </p:txBody>
      </p:sp>
      <p:pic>
        <p:nvPicPr>
          <p:cNvPr id="31816" name="Picture 7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1817" name="Line 73"/>
          <p:cNvSpPr>
            <a:spLocks noChangeShapeType="1"/>
          </p:cNvSpPr>
          <p:nvPr/>
        </p:nvSpPr>
        <p:spPr bwMode="auto">
          <a:xfrm>
            <a:off x="8458200"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818" name="Text Box 74"/>
          <p:cNvSpPr txBox="1">
            <a:spLocks noChangeArrowheads="1"/>
          </p:cNvSpPr>
          <p:nvPr/>
        </p:nvSpPr>
        <p:spPr bwMode="auto">
          <a:xfrm>
            <a:off x="8181975"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1997</a:t>
            </a:r>
          </a:p>
        </p:txBody>
      </p:sp>
      <p:pic>
        <p:nvPicPr>
          <p:cNvPr id="31823" name="Picture 7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grpSp>
        <p:nvGrpSpPr>
          <p:cNvPr id="31819" name="Group 75"/>
          <p:cNvGrpSpPr>
            <a:grpSpLocks/>
          </p:cNvGrpSpPr>
          <p:nvPr/>
        </p:nvGrpSpPr>
        <p:grpSpPr bwMode="auto">
          <a:xfrm>
            <a:off x="8515350" y="5414963"/>
            <a:ext cx="692150" cy="990600"/>
            <a:chOff x="284" y="3408"/>
            <a:chExt cx="436" cy="624"/>
          </a:xfrm>
        </p:grpSpPr>
        <p:sp>
          <p:nvSpPr>
            <p:cNvPr id="31820" name="Text Box 76"/>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2004</a:t>
              </a:r>
            </a:p>
          </p:txBody>
        </p:sp>
        <p:sp>
          <p:nvSpPr>
            <p:cNvPr id="31821" name="Line 77"/>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1822" name="Picture 78"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31825" name="Text Box 81"/>
          <p:cNvSpPr txBox="1">
            <a:spLocks noChangeArrowheads="1"/>
          </p:cNvSpPr>
          <p:nvPr/>
        </p:nvSpPr>
        <p:spPr bwMode="auto">
          <a:xfrm>
            <a:off x="8547100"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2003</a:t>
            </a:r>
          </a:p>
        </p:txBody>
      </p:sp>
      <p:pic>
        <p:nvPicPr>
          <p:cNvPr id="31827" name="Picture 83" descr="de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925" y="1752600"/>
            <a:ext cx="3429000" cy="2276475"/>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31828" name="Text Box 84"/>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31829" name="Picture 8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1830" name="Line 86"/>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1831" name="Picture 8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1832" name="Text Box 88"/>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31833" name="Text Box 89"/>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31834" name="Line 90"/>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1835" name="Picture 9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1836" name="Picture 9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1837" name="Text Box 93"/>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31838" name="Group 94"/>
          <p:cNvGrpSpPr>
            <a:grpSpLocks/>
          </p:cNvGrpSpPr>
          <p:nvPr/>
        </p:nvGrpSpPr>
        <p:grpSpPr bwMode="auto">
          <a:xfrm>
            <a:off x="4232275" y="5702300"/>
            <a:ext cx="557213" cy="735013"/>
            <a:chOff x="96" y="3597"/>
            <a:chExt cx="351" cy="463"/>
          </a:xfrm>
        </p:grpSpPr>
        <p:sp>
          <p:nvSpPr>
            <p:cNvPr id="31839" name="Text Box 9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31840" name="Line 9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1841" name="Picture 9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842" name="Group 98"/>
          <p:cNvGrpSpPr>
            <a:grpSpLocks/>
          </p:cNvGrpSpPr>
          <p:nvPr/>
        </p:nvGrpSpPr>
        <p:grpSpPr bwMode="auto">
          <a:xfrm>
            <a:off x="4759325" y="5554663"/>
            <a:ext cx="604838" cy="882650"/>
            <a:chOff x="760" y="3504"/>
            <a:chExt cx="381" cy="556"/>
          </a:xfrm>
        </p:grpSpPr>
        <p:sp>
          <p:nvSpPr>
            <p:cNvPr id="31843" name="Text Box 99"/>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31844" name="Line 100"/>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1845" name="Picture 10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846" name="Group 102"/>
          <p:cNvGrpSpPr>
            <a:grpSpLocks/>
          </p:cNvGrpSpPr>
          <p:nvPr/>
        </p:nvGrpSpPr>
        <p:grpSpPr bwMode="auto">
          <a:xfrm>
            <a:off x="5041900" y="5702300"/>
            <a:ext cx="557213" cy="735013"/>
            <a:chOff x="96" y="3597"/>
            <a:chExt cx="351" cy="463"/>
          </a:xfrm>
        </p:grpSpPr>
        <p:sp>
          <p:nvSpPr>
            <p:cNvPr id="31847" name="Text Box 103"/>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31848" name="Line 104"/>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1849" name="Picture 10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31850" name="Text Box 106"/>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31851" name="Picture 10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1852" name="Line 108"/>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1853" name="Picture 10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1854" name="Text Box 110"/>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31855" name="Line 111"/>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1856" name="Picture 11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1857" name="Text Box 113"/>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31858" name="Line 114"/>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1859" name="Picture 115"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1860" name="Text Box 116"/>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31861" name="Picture 11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1862" name="Text Box 118"/>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31863" name="Text Box 119"/>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31864" name="Picture 12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par>
                          <p:cTn id="11" fill="hold" nodeType="afterGroup">
                            <p:stCondLst>
                              <p:cond delay="500"/>
                            </p:stCondLst>
                            <p:childTnLst>
                              <p:par>
                                <p:cTn id="12" presetID="18" presetClass="entr" presetSubtype="12" fill="hold" nodeType="afterEffect">
                                  <p:stCondLst>
                                    <p:cond delay="0"/>
                                  </p:stCondLst>
                                  <p:childTnLst>
                                    <p:set>
                                      <p:cBhvr>
                                        <p:cTn id="13" dur="1" fill="hold">
                                          <p:stCondLst>
                                            <p:cond delay="0"/>
                                          </p:stCondLst>
                                        </p:cTn>
                                        <p:tgtEl>
                                          <p:spTgt spid="31827"/>
                                        </p:tgtEl>
                                        <p:attrNameLst>
                                          <p:attrName>style.visibility</p:attrName>
                                        </p:attrNameLst>
                                      </p:cBhvr>
                                      <p:to>
                                        <p:strVal val="visible"/>
                                      </p:to>
                                    </p:set>
                                    <p:animEffect transition="in" filter="strips(downLeft)">
                                      <p:cBhvr>
                                        <p:cTn id="14" dur="2000"/>
                                        <p:tgtEl>
                                          <p:spTgt spid="31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52" name="Rectangle 84"/>
          <p:cNvSpPr>
            <a:spLocks noChangeArrowheads="1"/>
          </p:cNvSpPr>
          <p:nvPr/>
        </p:nvSpPr>
        <p:spPr bwMode="auto">
          <a:xfrm>
            <a:off x="114300" y="1600200"/>
            <a:ext cx="2970213" cy="2895600"/>
          </a:xfrm>
          <a:prstGeom prst="rect">
            <a:avLst/>
          </a:prstGeom>
          <a:solidFill>
            <a:srgbClr val="28558E"/>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1" name="Rectangle 83"/>
          <p:cNvSpPr>
            <a:spLocks noChangeArrowheads="1"/>
          </p:cNvSpPr>
          <p:nvPr/>
        </p:nvSpPr>
        <p:spPr bwMode="auto">
          <a:xfrm>
            <a:off x="8763000" y="5867400"/>
            <a:ext cx="381000" cy="304800"/>
          </a:xfrm>
          <a:prstGeom prst="rect">
            <a:avLst/>
          </a:prstGeom>
          <a:solidFill>
            <a:srgbClr val="7599C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70" name="Text Box 2"/>
          <p:cNvSpPr txBox="1">
            <a:spLocks noChangeArrowheads="1"/>
          </p:cNvSpPr>
          <p:nvPr/>
        </p:nvSpPr>
        <p:spPr bwMode="auto">
          <a:xfrm>
            <a:off x="152400" y="838200"/>
            <a:ext cx="1257300"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2008</a:t>
            </a:r>
          </a:p>
        </p:txBody>
      </p:sp>
      <p:sp>
        <p:nvSpPr>
          <p:cNvPr id="32771" name="Text Box 3"/>
          <p:cNvSpPr txBox="1">
            <a:spLocks noChangeArrowheads="1"/>
          </p:cNvSpPr>
          <p:nvPr/>
        </p:nvSpPr>
        <p:spPr bwMode="auto">
          <a:xfrm>
            <a:off x="247650" y="1743075"/>
            <a:ext cx="280035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Tetra Tech was awarded three wind energy projects by PacifiCorp to provide engineering, procurement, and construction (EPC) services for the Seven Mile Hill, Glenrock and Rolling Hills wind farm projects in Wyoming. </a:t>
            </a:r>
          </a:p>
        </p:txBody>
      </p:sp>
      <p:grpSp>
        <p:nvGrpSpPr>
          <p:cNvPr id="32784" name="Group 16"/>
          <p:cNvGrpSpPr>
            <a:grpSpLocks/>
          </p:cNvGrpSpPr>
          <p:nvPr/>
        </p:nvGrpSpPr>
        <p:grpSpPr bwMode="auto">
          <a:xfrm>
            <a:off x="133350" y="5710238"/>
            <a:ext cx="557213" cy="735012"/>
            <a:chOff x="96" y="3597"/>
            <a:chExt cx="351" cy="463"/>
          </a:xfrm>
        </p:grpSpPr>
        <p:sp>
          <p:nvSpPr>
            <p:cNvPr id="32785" name="Text Box 17"/>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32786" name="Line 18"/>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2787" name="Picture 1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788" name="Group 20"/>
          <p:cNvGrpSpPr>
            <a:grpSpLocks/>
          </p:cNvGrpSpPr>
          <p:nvPr/>
        </p:nvGrpSpPr>
        <p:grpSpPr bwMode="auto">
          <a:xfrm>
            <a:off x="609600" y="5562600"/>
            <a:ext cx="557213" cy="882650"/>
            <a:chOff x="336" y="3504"/>
            <a:chExt cx="351" cy="556"/>
          </a:xfrm>
        </p:grpSpPr>
        <p:sp>
          <p:nvSpPr>
            <p:cNvPr id="32789" name="Text Box 21"/>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32790" name="Line 22"/>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2791" name="Picture 2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792" name="Group 24"/>
          <p:cNvGrpSpPr>
            <a:grpSpLocks/>
          </p:cNvGrpSpPr>
          <p:nvPr/>
        </p:nvGrpSpPr>
        <p:grpSpPr bwMode="auto">
          <a:xfrm>
            <a:off x="885825" y="5710238"/>
            <a:ext cx="557213" cy="735012"/>
            <a:chOff x="96" y="3597"/>
            <a:chExt cx="351" cy="463"/>
          </a:xfrm>
        </p:grpSpPr>
        <p:sp>
          <p:nvSpPr>
            <p:cNvPr id="32793" name="Text Box 2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32794" name="Line 2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2795" name="Picture 2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796" name="Group 28"/>
          <p:cNvGrpSpPr>
            <a:grpSpLocks/>
          </p:cNvGrpSpPr>
          <p:nvPr/>
        </p:nvGrpSpPr>
        <p:grpSpPr bwMode="auto">
          <a:xfrm>
            <a:off x="1120775" y="5562600"/>
            <a:ext cx="604838" cy="882650"/>
            <a:chOff x="760" y="3504"/>
            <a:chExt cx="381" cy="556"/>
          </a:xfrm>
        </p:grpSpPr>
        <p:sp>
          <p:nvSpPr>
            <p:cNvPr id="32797" name="Text Box 29"/>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32798" name="Line 30"/>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2799" name="Picture 3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800" name="Group 32"/>
          <p:cNvGrpSpPr>
            <a:grpSpLocks/>
          </p:cNvGrpSpPr>
          <p:nvPr/>
        </p:nvGrpSpPr>
        <p:grpSpPr bwMode="auto">
          <a:xfrm>
            <a:off x="2468563" y="5745163"/>
            <a:ext cx="569912" cy="719137"/>
            <a:chOff x="1273" y="3619"/>
            <a:chExt cx="359" cy="453"/>
          </a:xfrm>
        </p:grpSpPr>
        <p:grpSp>
          <p:nvGrpSpPr>
            <p:cNvPr id="32801" name="Group 33"/>
            <p:cNvGrpSpPr>
              <a:grpSpLocks/>
            </p:cNvGrpSpPr>
            <p:nvPr/>
          </p:nvGrpSpPr>
          <p:grpSpPr bwMode="auto">
            <a:xfrm>
              <a:off x="1273" y="3619"/>
              <a:ext cx="328" cy="327"/>
              <a:chOff x="1177" y="3619"/>
              <a:chExt cx="328" cy="327"/>
            </a:xfrm>
          </p:grpSpPr>
          <p:sp>
            <p:nvSpPr>
              <p:cNvPr id="32802" name="Text Box 34"/>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32803" name="Line 35"/>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32804" name="Picture 3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805" name="Group 37"/>
          <p:cNvGrpSpPr>
            <a:grpSpLocks/>
          </p:cNvGrpSpPr>
          <p:nvPr/>
        </p:nvGrpSpPr>
        <p:grpSpPr bwMode="auto">
          <a:xfrm>
            <a:off x="2933700" y="5562600"/>
            <a:ext cx="557213" cy="882650"/>
            <a:chOff x="760" y="3504"/>
            <a:chExt cx="351" cy="556"/>
          </a:xfrm>
        </p:grpSpPr>
        <p:sp>
          <p:nvSpPr>
            <p:cNvPr id="32806" name="Text Box 38"/>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32807" name="Line 39"/>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2808" name="Picture 4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32832" name="Picture 6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2833" name="Line 65"/>
          <p:cNvSpPr>
            <a:spLocks noChangeShapeType="1"/>
          </p:cNvSpPr>
          <p:nvPr/>
        </p:nvSpPr>
        <p:spPr bwMode="auto">
          <a:xfrm>
            <a:off x="8047038" y="5943600"/>
            <a:ext cx="0" cy="19685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834" name="Text Box 66"/>
          <p:cNvSpPr txBox="1">
            <a:spLocks noChangeArrowheads="1"/>
          </p:cNvSpPr>
          <p:nvPr/>
        </p:nvSpPr>
        <p:spPr bwMode="auto">
          <a:xfrm>
            <a:off x="7815263"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1993</a:t>
            </a:r>
          </a:p>
        </p:txBody>
      </p:sp>
      <p:pic>
        <p:nvPicPr>
          <p:cNvPr id="32835" name="Picture 6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2836" name="Text Box 68"/>
          <p:cNvSpPr txBox="1">
            <a:spLocks noChangeArrowheads="1"/>
          </p:cNvSpPr>
          <p:nvPr/>
        </p:nvSpPr>
        <p:spPr bwMode="auto">
          <a:xfrm>
            <a:off x="79978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1994</a:t>
            </a:r>
          </a:p>
        </p:txBody>
      </p:sp>
      <p:sp>
        <p:nvSpPr>
          <p:cNvPr id="32842" name="Line 74"/>
          <p:cNvSpPr>
            <a:spLocks noChangeShapeType="1"/>
          </p:cNvSpPr>
          <p:nvPr/>
        </p:nvSpPr>
        <p:spPr bwMode="auto">
          <a:xfrm>
            <a:off x="8458200" y="5943600"/>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843" name="Text Box 75"/>
          <p:cNvSpPr txBox="1">
            <a:spLocks noChangeArrowheads="1"/>
          </p:cNvSpPr>
          <p:nvPr/>
        </p:nvSpPr>
        <p:spPr bwMode="auto">
          <a:xfrm>
            <a:off x="8226425" y="57229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1997</a:t>
            </a:r>
          </a:p>
        </p:txBody>
      </p:sp>
      <p:sp>
        <p:nvSpPr>
          <p:cNvPr id="32845" name="Text Box 77"/>
          <p:cNvSpPr txBox="1">
            <a:spLocks noChangeArrowheads="1"/>
          </p:cNvSpPr>
          <p:nvPr/>
        </p:nvSpPr>
        <p:spPr bwMode="auto">
          <a:xfrm>
            <a:off x="8521700" y="54975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2008</a:t>
            </a:r>
          </a:p>
        </p:txBody>
      </p:sp>
      <p:sp>
        <p:nvSpPr>
          <p:cNvPr id="32846" name="Line 78"/>
          <p:cNvSpPr>
            <a:spLocks noChangeShapeType="1"/>
          </p:cNvSpPr>
          <p:nvPr/>
        </p:nvSpPr>
        <p:spPr bwMode="auto">
          <a:xfrm>
            <a:off x="9045575" y="5791200"/>
            <a:ext cx="0" cy="468313"/>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2847" name="Picture 79"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5075" y="6011863"/>
            <a:ext cx="381000" cy="38100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pic>
        <p:nvPicPr>
          <p:cNvPr id="32841" name="Picture 7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2849" name="Line 81"/>
          <p:cNvSpPr>
            <a:spLocks noChangeShapeType="1"/>
          </p:cNvSpPr>
          <p:nvPr/>
        </p:nvSpPr>
        <p:spPr bwMode="auto">
          <a:xfrm>
            <a:off x="8766175" y="6061075"/>
            <a:ext cx="1588" cy="1397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850" name="Text Box 82"/>
          <p:cNvSpPr txBox="1">
            <a:spLocks noChangeArrowheads="1"/>
          </p:cNvSpPr>
          <p:nvPr/>
        </p:nvSpPr>
        <p:spPr bwMode="auto">
          <a:xfrm>
            <a:off x="8534400" y="5837238"/>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2003</a:t>
            </a:r>
          </a:p>
        </p:txBody>
      </p:sp>
      <p:pic>
        <p:nvPicPr>
          <p:cNvPr id="32848" name="Picture 8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25"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2853" name="Picture 85" descr="Proposal Covers - pric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600200"/>
            <a:ext cx="2767013" cy="2646363"/>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32854" name="Text Box 86"/>
          <p:cNvSpPr txBox="1">
            <a:spLocks noChangeArrowheads="1"/>
          </p:cNvSpPr>
          <p:nvPr/>
        </p:nvSpPr>
        <p:spPr bwMode="auto">
          <a:xfrm>
            <a:off x="7210425" y="58864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1987</a:t>
            </a:r>
          </a:p>
        </p:txBody>
      </p:sp>
      <p:pic>
        <p:nvPicPr>
          <p:cNvPr id="32855" name="Picture 8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2856" name="Line 88"/>
          <p:cNvSpPr>
            <a:spLocks noChangeShapeType="1"/>
          </p:cNvSpPr>
          <p:nvPr/>
        </p:nvSpPr>
        <p:spPr bwMode="auto">
          <a:xfrm>
            <a:off x="7666038" y="5991225"/>
            <a:ext cx="0" cy="1524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2857" name="Picture 8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600392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2858" name="Text Box 90"/>
          <p:cNvSpPr txBox="1">
            <a:spLocks noChangeArrowheads="1"/>
          </p:cNvSpPr>
          <p:nvPr/>
        </p:nvSpPr>
        <p:spPr bwMode="auto">
          <a:xfrm>
            <a:off x="7372350" y="5757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1989</a:t>
            </a:r>
          </a:p>
        </p:txBody>
      </p:sp>
      <p:sp>
        <p:nvSpPr>
          <p:cNvPr id="32859" name="Text Box 91"/>
          <p:cNvSpPr txBox="1">
            <a:spLocks noChangeArrowheads="1"/>
          </p:cNvSpPr>
          <p:nvPr/>
        </p:nvSpPr>
        <p:spPr bwMode="auto">
          <a:xfrm>
            <a:off x="7588250" y="58721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1990</a:t>
            </a:r>
          </a:p>
        </p:txBody>
      </p:sp>
      <p:sp>
        <p:nvSpPr>
          <p:cNvPr id="32860" name="Line 92"/>
          <p:cNvSpPr>
            <a:spLocks noChangeShapeType="1"/>
          </p:cNvSpPr>
          <p:nvPr/>
        </p:nvSpPr>
        <p:spPr bwMode="auto">
          <a:xfrm>
            <a:off x="7745413" y="60515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2861" name="Picture 9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2862" name="Picture 9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2863" name="Text Box 95"/>
          <p:cNvSpPr txBox="1">
            <a:spLocks noChangeArrowheads="1"/>
          </p:cNvSpPr>
          <p:nvPr/>
        </p:nvSpPr>
        <p:spPr bwMode="auto">
          <a:xfrm>
            <a:off x="6696075" y="57689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1982</a:t>
            </a:r>
          </a:p>
        </p:txBody>
      </p:sp>
      <p:grpSp>
        <p:nvGrpSpPr>
          <p:cNvPr id="32864" name="Group 96"/>
          <p:cNvGrpSpPr>
            <a:grpSpLocks/>
          </p:cNvGrpSpPr>
          <p:nvPr/>
        </p:nvGrpSpPr>
        <p:grpSpPr bwMode="auto">
          <a:xfrm>
            <a:off x="4232275" y="5702300"/>
            <a:ext cx="557213" cy="735013"/>
            <a:chOff x="96" y="3597"/>
            <a:chExt cx="351" cy="463"/>
          </a:xfrm>
        </p:grpSpPr>
        <p:sp>
          <p:nvSpPr>
            <p:cNvPr id="32865" name="Text Box 97"/>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1954</a:t>
              </a:r>
            </a:p>
          </p:txBody>
        </p:sp>
        <p:sp>
          <p:nvSpPr>
            <p:cNvPr id="32866" name="Line 98"/>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2867" name="Picture 9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868" name="Group 100"/>
          <p:cNvGrpSpPr>
            <a:grpSpLocks/>
          </p:cNvGrpSpPr>
          <p:nvPr/>
        </p:nvGrpSpPr>
        <p:grpSpPr bwMode="auto">
          <a:xfrm>
            <a:off x="4759325" y="5554663"/>
            <a:ext cx="604838" cy="882650"/>
            <a:chOff x="760" y="3504"/>
            <a:chExt cx="381" cy="556"/>
          </a:xfrm>
        </p:grpSpPr>
        <p:sp>
          <p:nvSpPr>
            <p:cNvPr id="32869" name="Text Box 101"/>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1960s</a:t>
              </a:r>
            </a:p>
          </p:txBody>
        </p:sp>
        <p:sp>
          <p:nvSpPr>
            <p:cNvPr id="32870" name="Line 102"/>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2871" name="Picture 10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872" name="Group 104"/>
          <p:cNvGrpSpPr>
            <a:grpSpLocks/>
          </p:cNvGrpSpPr>
          <p:nvPr/>
        </p:nvGrpSpPr>
        <p:grpSpPr bwMode="auto">
          <a:xfrm>
            <a:off x="5041900" y="5702300"/>
            <a:ext cx="557213" cy="735013"/>
            <a:chOff x="96" y="3597"/>
            <a:chExt cx="351" cy="463"/>
          </a:xfrm>
        </p:grpSpPr>
        <p:sp>
          <p:nvSpPr>
            <p:cNvPr id="32873" name="Text Box 10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1963</a:t>
              </a:r>
            </a:p>
          </p:txBody>
        </p:sp>
        <p:sp>
          <p:nvSpPr>
            <p:cNvPr id="32874" name="Line 10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2875" name="Picture 10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32876" name="Text Box 108"/>
          <p:cNvSpPr txBox="1">
            <a:spLocks noChangeArrowheads="1"/>
          </p:cNvSpPr>
          <p:nvPr/>
        </p:nvSpPr>
        <p:spPr bwMode="auto">
          <a:xfrm>
            <a:off x="6111875" y="58928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1976</a:t>
            </a:r>
          </a:p>
        </p:txBody>
      </p:sp>
      <p:pic>
        <p:nvPicPr>
          <p:cNvPr id="32877" name="Picture 10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2878" name="Line 110"/>
          <p:cNvSpPr>
            <a:spLocks noChangeShapeType="1"/>
          </p:cNvSpPr>
          <p:nvPr/>
        </p:nvSpPr>
        <p:spPr bwMode="auto">
          <a:xfrm>
            <a:off x="6638925" y="60007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2879" name="Picture 11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2880" name="Text Box 112"/>
          <p:cNvSpPr txBox="1">
            <a:spLocks noChangeArrowheads="1"/>
          </p:cNvSpPr>
          <p:nvPr/>
        </p:nvSpPr>
        <p:spPr bwMode="auto">
          <a:xfrm>
            <a:off x="6332538" y="577215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1977</a:t>
            </a:r>
          </a:p>
        </p:txBody>
      </p:sp>
      <p:sp>
        <p:nvSpPr>
          <p:cNvPr id="32881" name="Line 113"/>
          <p:cNvSpPr>
            <a:spLocks noChangeShapeType="1"/>
          </p:cNvSpPr>
          <p:nvPr/>
        </p:nvSpPr>
        <p:spPr bwMode="auto">
          <a:xfrm>
            <a:off x="5897563" y="5811838"/>
            <a:ext cx="0" cy="30956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2882" name="Picture 11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2883" name="Text Box 115"/>
          <p:cNvSpPr txBox="1">
            <a:spLocks noChangeArrowheads="1"/>
          </p:cNvSpPr>
          <p:nvPr/>
        </p:nvSpPr>
        <p:spPr bwMode="auto">
          <a:xfrm>
            <a:off x="5826125" y="5734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1970s</a:t>
            </a:r>
          </a:p>
        </p:txBody>
      </p:sp>
      <p:sp>
        <p:nvSpPr>
          <p:cNvPr id="32884" name="Line 116"/>
          <p:cNvSpPr>
            <a:spLocks noChangeShapeType="1"/>
          </p:cNvSpPr>
          <p:nvPr/>
        </p:nvSpPr>
        <p:spPr bwMode="auto">
          <a:xfrm>
            <a:off x="6094413" y="5949950"/>
            <a:ext cx="0" cy="2286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2885" name="Picture 117"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2886" name="Text Box 118"/>
          <p:cNvSpPr txBox="1">
            <a:spLocks noChangeArrowheads="1"/>
          </p:cNvSpPr>
          <p:nvPr/>
        </p:nvSpPr>
        <p:spPr bwMode="auto">
          <a:xfrm>
            <a:off x="5529263" y="56007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1970</a:t>
            </a:r>
          </a:p>
        </p:txBody>
      </p:sp>
      <p:pic>
        <p:nvPicPr>
          <p:cNvPr id="32887" name="Picture 11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5997575"/>
            <a:ext cx="533400" cy="444500"/>
          </a:xfrm>
          <a:prstGeom prst="rect">
            <a:avLst/>
          </a:prstGeom>
          <a:noFill/>
          <a:extLst>
            <a:ext uri="{909E8E84-426E-40DD-AFC4-6F175D3DCCD1}">
              <a14:hiddenFill xmlns:a14="http://schemas.microsoft.com/office/drawing/2010/main">
                <a:solidFill>
                  <a:srgbClr val="FFFFFF"/>
                </a:solidFill>
              </a14:hiddenFill>
            </a:ext>
          </a:extLst>
        </p:spPr>
      </p:pic>
      <p:sp>
        <p:nvSpPr>
          <p:cNvPr id="32888" name="Text Box 120"/>
          <p:cNvSpPr txBox="1">
            <a:spLocks noChangeArrowheads="1"/>
          </p:cNvSpPr>
          <p:nvPr/>
        </p:nvSpPr>
        <p:spPr bwMode="auto">
          <a:xfrm>
            <a:off x="6548438" y="588486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1978</a:t>
            </a:r>
          </a:p>
        </p:txBody>
      </p:sp>
      <p:sp>
        <p:nvSpPr>
          <p:cNvPr id="32889" name="Text Box 121"/>
          <p:cNvSpPr txBox="1">
            <a:spLocks noChangeArrowheads="1"/>
          </p:cNvSpPr>
          <p:nvPr/>
        </p:nvSpPr>
        <p:spPr bwMode="auto">
          <a:xfrm>
            <a:off x="6878638" y="588962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1983</a:t>
            </a:r>
          </a:p>
        </p:txBody>
      </p:sp>
      <p:pic>
        <p:nvPicPr>
          <p:cNvPr id="32890" name="Picture 12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5992813"/>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par>
                          <p:cTn id="11" fill="hold" nodeType="afterGroup">
                            <p:stCondLst>
                              <p:cond delay="500"/>
                            </p:stCondLst>
                            <p:childTnLst>
                              <p:par>
                                <p:cTn id="12" presetID="16" presetClass="entr" presetSubtype="26" fill="hold" nodeType="afterEffect">
                                  <p:stCondLst>
                                    <p:cond delay="0"/>
                                  </p:stCondLst>
                                  <p:childTnLst>
                                    <p:set>
                                      <p:cBhvr>
                                        <p:cTn id="13" dur="1" fill="hold">
                                          <p:stCondLst>
                                            <p:cond delay="0"/>
                                          </p:stCondLst>
                                        </p:cTn>
                                        <p:tgtEl>
                                          <p:spTgt spid="32853"/>
                                        </p:tgtEl>
                                        <p:attrNameLst>
                                          <p:attrName>style.visibility</p:attrName>
                                        </p:attrNameLst>
                                      </p:cBhvr>
                                      <p:to>
                                        <p:strVal val="visible"/>
                                      </p:to>
                                    </p:set>
                                    <p:animEffect transition="in" filter="barn(inHorizontal)">
                                      <p:cBhvr>
                                        <p:cTn id="14" dur="2000"/>
                                        <p:tgtEl>
                                          <p:spTgt spid="32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31" name="Group 35"/>
          <p:cNvGrpSpPr>
            <a:grpSpLocks/>
          </p:cNvGrpSpPr>
          <p:nvPr/>
        </p:nvGrpSpPr>
        <p:grpSpPr bwMode="auto">
          <a:xfrm>
            <a:off x="514350" y="5410200"/>
            <a:ext cx="692150" cy="990600"/>
            <a:chOff x="284" y="3408"/>
            <a:chExt cx="436" cy="624"/>
          </a:xfrm>
        </p:grpSpPr>
        <p:sp>
          <p:nvSpPr>
            <p:cNvPr id="4132" name="Text Box 36"/>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1914</a:t>
              </a:r>
            </a:p>
          </p:txBody>
        </p:sp>
        <p:sp>
          <p:nvSpPr>
            <p:cNvPr id="4133" name="Line 37"/>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134" name="Picture 38" descr="orange dot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4101" name="Text Box 5"/>
          <p:cNvSpPr txBox="1">
            <a:spLocks noChangeArrowheads="1"/>
          </p:cNvSpPr>
          <p:nvPr/>
        </p:nvSpPr>
        <p:spPr bwMode="auto">
          <a:xfrm>
            <a:off x="152400" y="838200"/>
            <a:ext cx="1100138"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1914</a:t>
            </a:r>
          </a:p>
        </p:txBody>
      </p:sp>
      <p:sp>
        <p:nvSpPr>
          <p:cNvPr id="4102" name="Text Box 6"/>
          <p:cNvSpPr txBox="1">
            <a:spLocks noChangeArrowheads="1"/>
          </p:cNvSpPr>
          <p:nvPr/>
        </p:nvSpPr>
        <p:spPr bwMode="auto">
          <a:xfrm>
            <a:off x="247650" y="1743075"/>
            <a:ext cx="28003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Ebasco completed its first fossil-fired unit, Waco, for Texas Power </a:t>
            </a:r>
            <a:br>
              <a:rPr lang="en-US" sz="1600" i="1">
                <a:solidFill>
                  <a:schemeClr val="bg1"/>
                </a:solidFill>
                <a:latin typeface="Tahoma" pitchFamily="34" charset="0"/>
              </a:rPr>
            </a:br>
            <a:r>
              <a:rPr lang="en-US" sz="1600" i="1">
                <a:solidFill>
                  <a:schemeClr val="bg1"/>
                </a:solidFill>
                <a:latin typeface="Tahoma" pitchFamily="34" charset="0"/>
              </a:rPr>
              <a:t>&amp; Light</a:t>
            </a:r>
          </a:p>
        </p:txBody>
      </p:sp>
      <p:grpSp>
        <p:nvGrpSpPr>
          <p:cNvPr id="4110" name="Group 14"/>
          <p:cNvGrpSpPr>
            <a:grpSpLocks/>
          </p:cNvGrpSpPr>
          <p:nvPr/>
        </p:nvGrpSpPr>
        <p:grpSpPr bwMode="auto">
          <a:xfrm>
            <a:off x="133350" y="5710238"/>
            <a:ext cx="557213" cy="735012"/>
            <a:chOff x="96" y="3597"/>
            <a:chExt cx="351" cy="463"/>
          </a:xfrm>
        </p:grpSpPr>
        <p:sp>
          <p:nvSpPr>
            <p:cNvPr id="4111" name="Text Box 15"/>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4112" name="Line 16"/>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4113" name="Picture 1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4148" name="Picture 52" descr="49918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163" y="1590675"/>
            <a:ext cx="2962275" cy="2501900"/>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ssolve">
                                      <p:cBhvr>
                                        <p:cTn id="7" dur="500"/>
                                        <p:tgtEl>
                                          <p:spTgt spid="410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par>
                          <p:cTn id="11" fill="hold" nodeType="afterGroup">
                            <p:stCondLst>
                              <p:cond delay="500"/>
                            </p:stCondLst>
                            <p:childTnLst>
                              <p:par>
                                <p:cTn id="12" presetID="53" presetClass="entr" presetSubtype="0" fill="hold" nodeType="afterEffect">
                                  <p:stCondLst>
                                    <p:cond delay="0"/>
                                  </p:stCondLst>
                                  <p:childTnLst>
                                    <p:set>
                                      <p:cBhvr>
                                        <p:cTn id="13" dur="1" fill="hold">
                                          <p:stCondLst>
                                            <p:cond delay="0"/>
                                          </p:stCondLst>
                                        </p:cTn>
                                        <p:tgtEl>
                                          <p:spTgt spid="4148"/>
                                        </p:tgtEl>
                                        <p:attrNameLst>
                                          <p:attrName>style.visibility</p:attrName>
                                        </p:attrNameLst>
                                      </p:cBhvr>
                                      <p:to>
                                        <p:strVal val="visible"/>
                                      </p:to>
                                    </p:set>
                                    <p:anim calcmode="lin" valueType="num">
                                      <p:cBhvr>
                                        <p:cTn id="14" dur="2000" fill="hold"/>
                                        <p:tgtEl>
                                          <p:spTgt spid="4148"/>
                                        </p:tgtEl>
                                        <p:attrNameLst>
                                          <p:attrName>ppt_w</p:attrName>
                                        </p:attrNameLst>
                                      </p:cBhvr>
                                      <p:tavLst>
                                        <p:tav tm="0">
                                          <p:val>
                                            <p:fltVal val="0"/>
                                          </p:val>
                                        </p:tav>
                                        <p:tav tm="100000">
                                          <p:val>
                                            <p:strVal val="#ppt_w"/>
                                          </p:val>
                                        </p:tav>
                                      </p:tavLst>
                                    </p:anim>
                                    <p:anim calcmode="lin" valueType="num">
                                      <p:cBhvr>
                                        <p:cTn id="15" dur="2000" fill="hold"/>
                                        <p:tgtEl>
                                          <p:spTgt spid="4148"/>
                                        </p:tgtEl>
                                        <p:attrNameLst>
                                          <p:attrName>ppt_h</p:attrName>
                                        </p:attrNameLst>
                                      </p:cBhvr>
                                      <p:tavLst>
                                        <p:tav tm="0">
                                          <p:val>
                                            <p:fltVal val="0"/>
                                          </p:val>
                                        </p:tav>
                                        <p:tav tm="100000">
                                          <p:val>
                                            <p:strVal val="#ppt_h"/>
                                          </p:val>
                                        </p:tav>
                                      </p:tavLst>
                                    </p:anim>
                                    <p:animEffect transition="in" filter="fade">
                                      <p:cBhvr>
                                        <p:cTn id="16" dur="2000"/>
                                        <p:tgtEl>
                                          <p:spTgt spid="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69" name="Group 49"/>
          <p:cNvGrpSpPr>
            <a:grpSpLocks/>
          </p:cNvGrpSpPr>
          <p:nvPr/>
        </p:nvGrpSpPr>
        <p:grpSpPr bwMode="auto">
          <a:xfrm>
            <a:off x="800100" y="5410200"/>
            <a:ext cx="692150" cy="990600"/>
            <a:chOff x="284" y="3408"/>
            <a:chExt cx="436" cy="624"/>
          </a:xfrm>
        </p:grpSpPr>
        <p:sp>
          <p:nvSpPr>
            <p:cNvPr id="5170" name="Text Box 50"/>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1918</a:t>
              </a:r>
            </a:p>
          </p:txBody>
        </p:sp>
        <p:sp>
          <p:nvSpPr>
            <p:cNvPr id="5171" name="Line 51"/>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5172" name="Picture 52" descr="orange dot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5131" name="Text Box 11"/>
          <p:cNvSpPr txBox="1">
            <a:spLocks noChangeArrowheads="1"/>
          </p:cNvSpPr>
          <p:nvPr/>
        </p:nvSpPr>
        <p:spPr bwMode="auto">
          <a:xfrm>
            <a:off x="152400" y="838200"/>
            <a:ext cx="1117600"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1918</a:t>
            </a:r>
          </a:p>
        </p:txBody>
      </p:sp>
      <p:sp>
        <p:nvSpPr>
          <p:cNvPr id="5132" name="Text Box 12"/>
          <p:cNvSpPr txBox="1">
            <a:spLocks noChangeArrowheads="1"/>
          </p:cNvSpPr>
          <p:nvPr/>
        </p:nvSpPr>
        <p:spPr bwMode="auto">
          <a:xfrm>
            <a:off x="247650" y="1743075"/>
            <a:ext cx="280035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Ebasco extended its activities outside the utility field to construct a shell-loading plant in New Jersey to assist the war effort</a:t>
            </a:r>
          </a:p>
        </p:txBody>
      </p:sp>
      <p:pic>
        <p:nvPicPr>
          <p:cNvPr id="5142" name="Picture 22" descr="19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00200"/>
            <a:ext cx="3200400" cy="2511425"/>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nvGrpSpPr>
          <p:cNvPr id="5148" name="Group 28"/>
          <p:cNvGrpSpPr>
            <a:grpSpLocks/>
          </p:cNvGrpSpPr>
          <p:nvPr/>
        </p:nvGrpSpPr>
        <p:grpSpPr bwMode="auto">
          <a:xfrm>
            <a:off x="133350" y="5710238"/>
            <a:ext cx="557213" cy="735012"/>
            <a:chOff x="96" y="3597"/>
            <a:chExt cx="351" cy="463"/>
          </a:xfrm>
        </p:grpSpPr>
        <p:sp>
          <p:nvSpPr>
            <p:cNvPr id="5149" name="Text Box 29"/>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5150" name="Line 30"/>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5151" name="Picture 31"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sp>
        <p:nvSpPr>
          <p:cNvPr id="5153" name="Text Box 33"/>
          <p:cNvSpPr txBox="1">
            <a:spLocks noChangeArrowheads="1"/>
          </p:cNvSpPr>
          <p:nvPr/>
        </p:nvSpPr>
        <p:spPr bwMode="auto">
          <a:xfrm>
            <a:off x="609600" y="56673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5154" name="Line 34"/>
          <p:cNvSpPr>
            <a:spLocks noChangeShapeType="1"/>
          </p:cNvSpPr>
          <p:nvPr/>
        </p:nvSpPr>
        <p:spPr bwMode="auto">
          <a:xfrm>
            <a:off x="873125" y="5895975"/>
            <a:ext cx="0" cy="38100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155" name="Picture 35" descr="blue d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6000750"/>
            <a:ext cx="5334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dissolve">
                                      <p:cBhvr>
                                        <p:cTn id="7" dur="2000"/>
                                        <p:tgtEl>
                                          <p:spTgt spid="5131"/>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132"/>
                                        </p:tgtEl>
                                        <p:attrNameLst>
                                          <p:attrName>style.visibility</p:attrName>
                                        </p:attrNameLst>
                                      </p:cBhvr>
                                      <p:to>
                                        <p:strVal val="visible"/>
                                      </p:to>
                                    </p:set>
                                  </p:childTnLst>
                                </p:cTn>
                              </p:par>
                            </p:childTnLst>
                          </p:cTn>
                        </p:par>
                        <p:par>
                          <p:cTn id="11" fill="hold" nodeType="afterGroup">
                            <p:stCondLst>
                              <p:cond delay="2000"/>
                            </p:stCondLst>
                            <p:childTnLst>
                              <p:par>
                                <p:cTn id="12" presetID="6" presetClass="entr" presetSubtype="16" fill="hold" nodeType="afterEffect">
                                  <p:stCondLst>
                                    <p:cond delay="0"/>
                                  </p:stCondLst>
                                  <p:childTnLst>
                                    <p:set>
                                      <p:cBhvr>
                                        <p:cTn id="13" dur="1" fill="hold">
                                          <p:stCondLst>
                                            <p:cond delay="0"/>
                                          </p:stCondLst>
                                        </p:cTn>
                                        <p:tgtEl>
                                          <p:spTgt spid="5142"/>
                                        </p:tgtEl>
                                        <p:attrNameLst>
                                          <p:attrName>style.visibility</p:attrName>
                                        </p:attrNameLst>
                                      </p:cBhvr>
                                      <p:to>
                                        <p:strVal val="visible"/>
                                      </p:to>
                                    </p:set>
                                    <p:animEffect transition="in" filter="circle(in)">
                                      <p:cBhvr>
                                        <p:cTn id="14" dur="2000"/>
                                        <p:tgtEl>
                                          <p:spTgt spid="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51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93" name="Group 49"/>
          <p:cNvGrpSpPr>
            <a:grpSpLocks/>
          </p:cNvGrpSpPr>
          <p:nvPr/>
        </p:nvGrpSpPr>
        <p:grpSpPr bwMode="auto">
          <a:xfrm>
            <a:off x="1028700" y="5410200"/>
            <a:ext cx="819150" cy="990600"/>
            <a:chOff x="284" y="3408"/>
            <a:chExt cx="516" cy="624"/>
          </a:xfrm>
        </p:grpSpPr>
        <p:sp>
          <p:nvSpPr>
            <p:cNvPr id="6194" name="Text Box 50"/>
            <p:cNvSpPr txBox="1">
              <a:spLocks noChangeArrowheads="1"/>
            </p:cNvSpPr>
            <p:nvPr/>
          </p:nvSpPr>
          <p:spPr bwMode="auto">
            <a:xfrm>
              <a:off x="284" y="3408"/>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1920s</a:t>
              </a:r>
            </a:p>
          </p:txBody>
        </p:sp>
        <p:sp>
          <p:nvSpPr>
            <p:cNvPr id="6195" name="Line 51"/>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6196" name="Picture 52" descr="orange dot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
        <p:nvSpPr>
          <p:cNvPr id="6161" name="Text Box 17"/>
          <p:cNvSpPr txBox="1">
            <a:spLocks noChangeArrowheads="1"/>
          </p:cNvSpPr>
          <p:nvPr/>
        </p:nvSpPr>
        <p:spPr bwMode="auto">
          <a:xfrm>
            <a:off x="152400" y="838200"/>
            <a:ext cx="142081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1920s</a:t>
            </a:r>
          </a:p>
        </p:txBody>
      </p:sp>
      <p:sp>
        <p:nvSpPr>
          <p:cNvPr id="6162" name="Text Box 18"/>
          <p:cNvSpPr txBox="1">
            <a:spLocks noChangeArrowheads="1"/>
          </p:cNvSpPr>
          <p:nvPr/>
        </p:nvSpPr>
        <p:spPr bwMode="auto">
          <a:xfrm>
            <a:off x="247650" y="1743075"/>
            <a:ext cx="28003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In the 1920s Ebasco installed twin 33-kilovolt transmission lines for the Philadelphia Electric Company</a:t>
            </a:r>
          </a:p>
        </p:txBody>
      </p:sp>
      <p:grpSp>
        <p:nvGrpSpPr>
          <p:cNvPr id="6172" name="Group 28"/>
          <p:cNvGrpSpPr>
            <a:grpSpLocks/>
          </p:cNvGrpSpPr>
          <p:nvPr/>
        </p:nvGrpSpPr>
        <p:grpSpPr bwMode="auto">
          <a:xfrm>
            <a:off x="133350" y="5710238"/>
            <a:ext cx="557213" cy="735012"/>
            <a:chOff x="96" y="3597"/>
            <a:chExt cx="351" cy="463"/>
          </a:xfrm>
        </p:grpSpPr>
        <p:sp>
          <p:nvSpPr>
            <p:cNvPr id="6173" name="Text Box 29"/>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6174" name="Line 30"/>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6175" name="Picture 3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76" name="Group 32"/>
          <p:cNvGrpSpPr>
            <a:grpSpLocks/>
          </p:cNvGrpSpPr>
          <p:nvPr/>
        </p:nvGrpSpPr>
        <p:grpSpPr bwMode="auto">
          <a:xfrm>
            <a:off x="609600" y="5562600"/>
            <a:ext cx="557213" cy="882650"/>
            <a:chOff x="336" y="3504"/>
            <a:chExt cx="351" cy="556"/>
          </a:xfrm>
        </p:grpSpPr>
        <p:sp>
          <p:nvSpPr>
            <p:cNvPr id="6177" name="Text Box 33"/>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6178" name="Line 34"/>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6179" name="Picture 35"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80" name="Group 36"/>
          <p:cNvGrpSpPr>
            <a:grpSpLocks/>
          </p:cNvGrpSpPr>
          <p:nvPr/>
        </p:nvGrpSpPr>
        <p:grpSpPr bwMode="auto">
          <a:xfrm>
            <a:off x="885825" y="5710238"/>
            <a:ext cx="557213" cy="735012"/>
            <a:chOff x="96" y="3597"/>
            <a:chExt cx="351" cy="463"/>
          </a:xfrm>
        </p:grpSpPr>
        <p:sp>
          <p:nvSpPr>
            <p:cNvPr id="6181" name="Text Box 37"/>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6182" name="Line 38"/>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6183" name="Picture 39"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6205" name="Picture 61" descr="tow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225" y="1601788"/>
            <a:ext cx="2897188" cy="2498725"/>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dissolve">
                                      <p:cBhvr>
                                        <p:cTn id="7" dur="500"/>
                                        <p:tgtEl>
                                          <p:spTgt spid="616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162"/>
                                        </p:tgtEl>
                                        <p:attrNameLst>
                                          <p:attrName>style.visibility</p:attrName>
                                        </p:attrNameLst>
                                      </p:cBhvr>
                                      <p:to>
                                        <p:strVal val="visible"/>
                                      </p:to>
                                    </p:set>
                                  </p:childTnLst>
                                </p:cTn>
                              </p:par>
                            </p:childTnLst>
                          </p:cTn>
                        </p:par>
                        <p:par>
                          <p:cTn id="11" fill="hold" nodeType="afterGroup">
                            <p:stCondLst>
                              <p:cond delay="500"/>
                            </p:stCondLst>
                            <p:childTnLst>
                              <p:par>
                                <p:cTn id="12" presetID="13" presetClass="entr" presetSubtype="16" fill="hold" nodeType="afterEffect">
                                  <p:stCondLst>
                                    <p:cond delay="0"/>
                                  </p:stCondLst>
                                  <p:childTnLst>
                                    <p:set>
                                      <p:cBhvr>
                                        <p:cTn id="13" dur="1" fill="hold">
                                          <p:stCondLst>
                                            <p:cond delay="0"/>
                                          </p:stCondLst>
                                        </p:cTn>
                                        <p:tgtEl>
                                          <p:spTgt spid="6205"/>
                                        </p:tgtEl>
                                        <p:attrNameLst>
                                          <p:attrName>style.visibility</p:attrName>
                                        </p:attrNameLst>
                                      </p:cBhvr>
                                      <p:to>
                                        <p:strVal val="visible"/>
                                      </p:to>
                                    </p:set>
                                    <p:animEffect transition="in" filter="plus(in)">
                                      <p:cBhvr>
                                        <p:cTn id="14" dur="2000"/>
                                        <p:tgtEl>
                                          <p:spTgt spid="6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61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1787525"/>
            <a:ext cx="3333750" cy="2327275"/>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
        <p:nvSpPr>
          <p:cNvPr id="18443" name="Text Box 11"/>
          <p:cNvSpPr txBox="1">
            <a:spLocks noChangeArrowheads="1"/>
          </p:cNvSpPr>
          <p:nvPr/>
        </p:nvSpPr>
        <p:spPr bwMode="auto">
          <a:xfrm>
            <a:off x="152400" y="838200"/>
            <a:ext cx="1195388"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1935</a:t>
            </a:r>
          </a:p>
        </p:txBody>
      </p:sp>
      <p:sp>
        <p:nvSpPr>
          <p:cNvPr id="18444" name="Text Box 12"/>
          <p:cNvSpPr txBox="1">
            <a:spLocks noChangeArrowheads="1"/>
          </p:cNvSpPr>
          <p:nvPr/>
        </p:nvSpPr>
        <p:spPr bwMode="auto">
          <a:xfrm>
            <a:off x="247650" y="1743075"/>
            <a:ext cx="28003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Ebasco Services Incorporated was organized to provide professional services</a:t>
            </a:r>
          </a:p>
        </p:txBody>
      </p:sp>
      <p:grpSp>
        <p:nvGrpSpPr>
          <p:cNvPr id="18472" name="Group 40"/>
          <p:cNvGrpSpPr>
            <a:grpSpLocks/>
          </p:cNvGrpSpPr>
          <p:nvPr/>
        </p:nvGrpSpPr>
        <p:grpSpPr bwMode="auto">
          <a:xfrm>
            <a:off x="133350" y="5710238"/>
            <a:ext cx="557213" cy="735012"/>
            <a:chOff x="96" y="3597"/>
            <a:chExt cx="351" cy="463"/>
          </a:xfrm>
        </p:grpSpPr>
        <p:sp>
          <p:nvSpPr>
            <p:cNvPr id="18473" name="Text Box 41"/>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18474" name="Line 42"/>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8475" name="Picture 43"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76" name="Group 44"/>
          <p:cNvGrpSpPr>
            <a:grpSpLocks/>
          </p:cNvGrpSpPr>
          <p:nvPr/>
        </p:nvGrpSpPr>
        <p:grpSpPr bwMode="auto">
          <a:xfrm>
            <a:off x="609600" y="5562600"/>
            <a:ext cx="557213" cy="882650"/>
            <a:chOff x="336" y="3504"/>
            <a:chExt cx="351" cy="556"/>
          </a:xfrm>
        </p:grpSpPr>
        <p:sp>
          <p:nvSpPr>
            <p:cNvPr id="18477" name="Text Box 45"/>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18478" name="Line 46"/>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8479" name="Picture 47"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80" name="Group 48"/>
          <p:cNvGrpSpPr>
            <a:grpSpLocks/>
          </p:cNvGrpSpPr>
          <p:nvPr/>
        </p:nvGrpSpPr>
        <p:grpSpPr bwMode="auto">
          <a:xfrm>
            <a:off x="885825" y="5710238"/>
            <a:ext cx="557213" cy="735012"/>
            <a:chOff x="96" y="3597"/>
            <a:chExt cx="351" cy="463"/>
          </a:xfrm>
        </p:grpSpPr>
        <p:sp>
          <p:nvSpPr>
            <p:cNvPr id="18481" name="Text Box 49"/>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18482" name="Line 50"/>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8483" name="Picture 51"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84" name="Group 52"/>
          <p:cNvGrpSpPr>
            <a:grpSpLocks/>
          </p:cNvGrpSpPr>
          <p:nvPr/>
        </p:nvGrpSpPr>
        <p:grpSpPr bwMode="auto">
          <a:xfrm>
            <a:off x="1120775" y="5562600"/>
            <a:ext cx="604838" cy="882650"/>
            <a:chOff x="760" y="3504"/>
            <a:chExt cx="381" cy="556"/>
          </a:xfrm>
        </p:grpSpPr>
        <p:sp>
          <p:nvSpPr>
            <p:cNvPr id="18485" name="Text Box 53"/>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18486" name="Line 54"/>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8487" name="Picture 55" descr="blue do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93" name="Group 61"/>
          <p:cNvGrpSpPr>
            <a:grpSpLocks/>
          </p:cNvGrpSpPr>
          <p:nvPr/>
        </p:nvGrpSpPr>
        <p:grpSpPr bwMode="auto">
          <a:xfrm>
            <a:off x="2381250" y="5410200"/>
            <a:ext cx="692150" cy="990600"/>
            <a:chOff x="284" y="3408"/>
            <a:chExt cx="436" cy="624"/>
          </a:xfrm>
        </p:grpSpPr>
        <p:sp>
          <p:nvSpPr>
            <p:cNvPr id="18494" name="Text Box 62"/>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1935</a:t>
              </a:r>
            </a:p>
          </p:txBody>
        </p:sp>
        <p:sp>
          <p:nvSpPr>
            <p:cNvPr id="18495" name="Line 63"/>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8496" name="Picture 64" descr="orange do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443"/>
                                        </p:tgtEl>
                                        <p:attrNameLst>
                                          <p:attrName>style.visibility</p:attrName>
                                        </p:attrNameLst>
                                      </p:cBhvr>
                                      <p:to>
                                        <p:strVal val="visible"/>
                                      </p:to>
                                    </p:set>
                                    <p:animEffect transition="in" filter="dissolve">
                                      <p:cBhvr>
                                        <p:cTn id="7" dur="500"/>
                                        <p:tgtEl>
                                          <p:spTgt spid="1844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8444"/>
                                        </p:tgtEl>
                                        <p:attrNameLst>
                                          <p:attrName>style.visibility</p:attrName>
                                        </p:attrNameLst>
                                      </p:cBhvr>
                                      <p:to>
                                        <p:strVal val="visible"/>
                                      </p:to>
                                    </p:set>
                                  </p:childTnLst>
                                </p:cTn>
                              </p:par>
                            </p:childTnLst>
                          </p:cTn>
                        </p:par>
                        <p:par>
                          <p:cTn id="11" fill="hold" nodeType="afterGroup">
                            <p:stCondLst>
                              <p:cond delay="500"/>
                            </p:stCondLst>
                            <p:childTnLst>
                              <p:par>
                                <p:cTn id="12" presetID="16" presetClass="entr" presetSubtype="26" fill="hold" nodeType="after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Horizontal)">
                                      <p:cBhvr>
                                        <p:cTn id="14"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P spid="184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Text Box 11"/>
          <p:cNvSpPr txBox="1">
            <a:spLocks noChangeArrowheads="1"/>
          </p:cNvSpPr>
          <p:nvPr/>
        </p:nvSpPr>
        <p:spPr bwMode="auto">
          <a:xfrm>
            <a:off x="152400" y="838200"/>
            <a:ext cx="117951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1940</a:t>
            </a:r>
          </a:p>
        </p:txBody>
      </p:sp>
      <p:sp>
        <p:nvSpPr>
          <p:cNvPr id="20492" name="Text Box 12"/>
          <p:cNvSpPr txBox="1">
            <a:spLocks noChangeArrowheads="1"/>
          </p:cNvSpPr>
          <p:nvPr/>
        </p:nvSpPr>
        <p:spPr bwMode="auto">
          <a:xfrm>
            <a:off x="152400" y="1743075"/>
            <a:ext cx="28956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By 1940 more than 2,000 communities had received their first electric service through Electric Bond and Share’s financing or development</a:t>
            </a:r>
          </a:p>
        </p:txBody>
      </p:sp>
      <p:grpSp>
        <p:nvGrpSpPr>
          <p:cNvPr id="20523" name="Group 43"/>
          <p:cNvGrpSpPr>
            <a:grpSpLocks/>
          </p:cNvGrpSpPr>
          <p:nvPr/>
        </p:nvGrpSpPr>
        <p:grpSpPr bwMode="auto">
          <a:xfrm>
            <a:off x="133350" y="5710238"/>
            <a:ext cx="557213" cy="735012"/>
            <a:chOff x="96" y="3597"/>
            <a:chExt cx="351" cy="463"/>
          </a:xfrm>
        </p:grpSpPr>
        <p:sp>
          <p:nvSpPr>
            <p:cNvPr id="20524" name="Text Box 44"/>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20525" name="Line 45"/>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0526" name="Picture 4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7" name="Group 47"/>
          <p:cNvGrpSpPr>
            <a:grpSpLocks/>
          </p:cNvGrpSpPr>
          <p:nvPr/>
        </p:nvGrpSpPr>
        <p:grpSpPr bwMode="auto">
          <a:xfrm>
            <a:off x="609600" y="5562600"/>
            <a:ext cx="557213" cy="882650"/>
            <a:chOff x="336" y="3504"/>
            <a:chExt cx="351" cy="556"/>
          </a:xfrm>
        </p:grpSpPr>
        <p:sp>
          <p:nvSpPr>
            <p:cNvPr id="20528" name="Text Box 48"/>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20529" name="Line 49"/>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0530" name="Picture 50"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31" name="Group 51"/>
          <p:cNvGrpSpPr>
            <a:grpSpLocks/>
          </p:cNvGrpSpPr>
          <p:nvPr/>
        </p:nvGrpSpPr>
        <p:grpSpPr bwMode="auto">
          <a:xfrm>
            <a:off x="885825" y="5710238"/>
            <a:ext cx="557213" cy="735012"/>
            <a:chOff x="96" y="3597"/>
            <a:chExt cx="351" cy="463"/>
          </a:xfrm>
        </p:grpSpPr>
        <p:sp>
          <p:nvSpPr>
            <p:cNvPr id="20532" name="Text Box 52"/>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20533" name="Line 53"/>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0534" name="Picture 5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35" name="Group 55"/>
          <p:cNvGrpSpPr>
            <a:grpSpLocks/>
          </p:cNvGrpSpPr>
          <p:nvPr/>
        </p:nvGrpSpPr>
        <p:grpSpPr bwMode="auto">
          <a:xfrm>
            <a:off x="1120775" y="5562600"/>
            <a:ext cx="604838" cy="882650"/>
            <a:chOff x="760" y="3504"/>
            <a:chExt cx="381" cy="556"/>
          </a:xfrm>
        </p:grpSpPr>
        <p:sp>
          <p:nvSpPr>
            <p:cNvPr id="20536" name="Text Box 56"/>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20537" name="Line 57"/>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0538" name="Picture 5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39" name="Group 59"/>
          <p:cNvGrpSpPr>
            <a:grpSpLocks/>
          </p:cNvGrpSpPr>
          <p:nvPr/>
        </p:nvGrpSpPr>
        <p:grpSpPr bwMode="auto">
          <a:xfrm>
            <a:off x="2468563" y="5745163"/>
            <a:ext cx="569912" cy="719137"/>
            <a:chOff x="1273" y="3619"/>
            <a:chExt cx="359" cy="453"/>
          </a:xfrm>
        </p:grpSpPr>
        <p:grpSp>
          <p:nvGrpSpPr>
            <p:cNvPr id="20540" name="Group 60"/>
            <p:cNvGrpSpPr>
              <a:grpSpLocks/>
            </p:cNvGrpSpPr>
            <p:nvPr/>
          </p:nvGrpSpPr>
          <p:grpSpPr bwMode="auto">
            <a:xfrm>
              <a:off x="1273" y="3619"/>
              <a:ext cx="328" cy="327"/>
              <a:chOff x="1177" y="3619"/>
              <a:chExt cx="328" cy="327"/>
            </a:xfrm>
          </p:grpSpPr>
          <p:sp>
            <p:nvSpPr>
              <p:cNvPr id="20541" name="Text Box 61"/>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20542" name="Line 62"/>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20543" name="Picture 63"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44" name="Group 64"/>
          <p:cNvGrpSpPr>
            <a:grpSpLocks/>
          </p:cNvGrpSpPr>
          <p:nvPr/>
        </p:nvGrpSpPr>
        <p:grpSpPr bwMode="auto">
          <a:xfrm>
            <a:off x="2847975" y="5410200"/>
            <a:ext cx="692150" cy="990600"/>
            <a:chOff x="284" y="3408"/>
            <a:chExt cx="436" cy="624"/>
          </a:xfrm>
        </p:grpSpPr>
        <p:sp>
          <p:nvSpPr>
            <p:cNvPr id="20545" name="Text Box 65"/>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1940</a:t>
              </a:r>
            </a:p>
          </p:txBody>
        </p:sp>
        <p:sp>
          <p:nvSpPr>
            <p:cNvPr id="20546" name="Line 66"/>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0547" name="Picture 67"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pic>
        <p:nvPicPr>
          <p:cNvPr id="20557" name="Picture 77" descr="life_26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371600"/>
            <a:ext cx="3124200" cy="3081338"/>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dissolve">
                                      <p:cBhvr>
                                        <p:cTn id="7" dur="500"/>
                                        <p:tgtEl>
                                          <p:spTgt spid="2049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492"/>
                                        </p:tgtEl>
                                        <p:attrNameLst>
                                          <p:attrName>style.visibility</p:attrName>
                                        </p:attrNameLst>
                                      </p:cBhvr>
                                      <p:to>
                                        <p:strVal val="visible"/>
                                      </p:to>
                                    </p:se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20557"/>
                                        </p:tgtEl>
                                        <p:attrNameLst>
                                          <p:attrName>style.visibility</p:attrName>
                                        </p:attrNameLst>
                                      </p:cBhvr>
                                      <p:to>
                                        <p:strVal val="visible"/>
                                      </p:to>
                                    </p:set>
                                    <p:animEffect transition="in" filter="dissolve">
                                      <p:cBhvr>
                                        <p:cTn id="14" dur="2000"/>
                                        <p:tgtEl>
                                          <p:spTgt spid="20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04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Text Box 10"/>
          <p:cNvSpPr txBox="1">
            <a:spLocks noChangeArrowheads="1"/>
          </p:cNvSpPr>
          <p:nvPr/>
        </p:nvSpPr>
        <p:spPr bwMode="auto">
          <a:xfrm>
            <a:off x="152400" y="838200"/>
            <a:ext cx="1179513" cy="701675"/>
          </a:xfrm>
          <a:prstGeom prst="rect">
            <a:avLst/>
          </a:prstGeom>
          <a:noFill/>
          <a:ln>
            <a:noFill/>
          </a:ln>
          <a:effectLst>
            <a:outerShdw dist="35921" dir="2700000" algn="ctr" rotWithShape="0">
              <a:srgbClr val="28558E">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tabLst>
                <a:tab pos="857250" algn="l"/>
              </a:tabLst>
              <a:defRPr>
                <a:solidFill>
                  <a:schemeClr val="tx1"/>
                </a:solidFill>
                <a:latin typeface="Arial" charset="0"/>
              </a:defRPr>
            </a:lvl1pPr>
            <a:lvl2pPr algn="l">
              <a:tabLst>
                <a:tab pos="857250" algn="l"/>
              </a:tabLst>
              <a:defRPr>
                <a:solidFill>
                  <a:schemeClr val="tx1"/>
                </a:solidFill>
                <a:latin typeface="Arial" charset="0"/>
              </a:defRPr>
            </a:lvl2pPr>
            <a:lvl3pPr algn="l">
              <a:tabLst>
                <a:tab pos="857250" algn="l"/>
              </a:tabLst>
              <a:defRPr>
                <a:solidFill>
                  <a:schemeClr val="tx1"/>
                </a:solidFill>
                <a:latin typeface="Arial" charset="0"/>
              </a:defRPr>
            </a:lvl3pPr>
            <a:lvl4pPr algn="l">
              <a:tabLst>
                <a:tab pos="857250" algn="l"/>
              </a:tabLst>
              <a:defRPr>
                <a:solidFill>
                  <a:schemeClr val="tx1"/>
                </a:solidFill>
                <a:latin typeface="Arial" charset="0"/>
              </a:defRPr>
            </a:lvl4pPr>
            <a:lvl5pPr algn="l">
              <a:tabLst>
                <a:tab pos="857250" algn="l"/>
              </a:tabLst>
              <a:defRPr>
                <a:solidFill>
                  <a:schemeClr val="tx1"/>
                </a:solidFill>
                <a:latin typeface="Arial" charset="0"/>
              </a:defRPr>
            </a:lvl5pPr>
            <a:lvl6pPr fontAlgn="base">
              <a:spcBef>
                <a:spcPct val="0"/>
              </a:spcBef>
              <a:spcAft>
                <a:spcPct val="0"/>
              </a:spcAft>
              <a:tabLst>
                <a:tab pos="857250" algn="l"/>
              </a:tabLst>
              <a:defRPr>
                <a:solidFill>
                  <a:schemeClr val="tx1"/>
                </a:solidFill>
                <a:latin typeface="Arial" charset="0"/>
              </a:defRPr>
            </a:lvl6pPr>
            <a:lvl7pPr fontAlgn="base">
              <a:spcBef>
                <a:spcPct val="0"/>
              </a:spcBef>
              <a:spcAft>
                <a:spcPct val="0"/>
              </a:spcAft>
              <a:tabLst>
                <a:tab pos="857250" algn="l"/>
              </a:tabLst>
              <a:defRPr>
                <a:solidFill>
                  <a:schemeClr val="tx1"/>
                </a:solidFill>
                <a:latin typeface="Arial" charset="0"/>
              </a:defRPr>
            </a:lvl7pPr>
            <a:lvl8pPr fontAlgn="base">
              <a:spcBef>
                <a:spcPct val="0"/>
              </a:spcBef>
              <a:spcAft>
                <a:spcPct val="0"/>
              </a:spcAft>
              <a:tabLst>
                <a:tab pos="857250" algn="l"/>
              </a:tabLst>
              <a:defRPr>
                <a:solidFill>
                  <a:schemeClr val="tx1"/>
                </a:solidFill>
                <a:latin typeface="Arial" charset="0"/>
              </a:defRPr>
            </a:lvl8pPr>
            <a:lvl9pPr fontAlgn="base">
              <a:spcBef>
                <a:spcPct val="0"/>
              </a:spcBef>
              <a:spcAft>
                <a:spcPct val="0"/>
              </a:spcAft>
              <a:tabLst>
                <a:tab pos="857250" algn="l"/>
              </a:tabLst>
              <a:defRPr>
                <a:solidFill>
                  <a:schemeClr val="tx1"/>
                </a:solidFill>
                <a:latin typeface="Arial" charset="0"/>
              </a:defRPr>
            </a:lvl9pPr>
          </a:lstStyle>
          <a:p>
            <a:r>
              <a:rPr lang="en-US" sz="4000" b="0">
                <a:solidFill>
                  <a:srgbClr val="FFCC00"/>
                </a:solidFill>
                <a:latin typeface="Impact" pitchFamily="34" charset="0"/>
              </a:rPr>
              <a:t>1954</a:t>
            </a:r>
          </a:p>
        </p:txBody>
      </p:sp>
      <p:sp>
        <p:nvSpPr>
          <p:cNvPr id="21515" name="Text Box 11"/>
          <p:cNvSpPr txBox="1">
            <a:spLocks noChangeArrowheads="1"/>
          </p:cNvSpPr>
          <p:nvPr/>
        </p:nvSpPr>
        <p:spPr bwMode="auto">
          <a:xfrm>
            <a:off x="247650" y="1743075"/>
            <a:ext cx="280035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i="1">
                <a:solidFill>
                  <a:schemeClr val="bg1"/>
                </a:solidFill>
                <a:latin typeface="Tahoma" pitchFamily="34" charset="0"/>
              </a:rPr>
              <a:t>At year-end 1954 Ebasco had constructed and placed into operation plants and equipment valued at more than $2 billion</a:t>
            </a:r>
          </a:p>
        </p:txBody>
      </p:sp>
      <p:grpSp>
        <p:nvGrpSpPr>
          <p:cNvPr id="21625" name="Group 121"/>
          <p:cNvGrpSpPr>
            <a:grpSpLocks/>
          </p:cNvGrpSpPr>
          <p:nvPr/>
        </p:nvGrpSpPr>
        <p:grpSpPr bwMode="auto">
          <a:xfrm>
            <a:off x="133350" y="5710238"/>
            <a:ext cx="557213" cy="735012"/>
            <a:chOff x="96" y="3597"/>
            <a:chExt cx="351" cy="463"/>
          </a:xfrm>
        </p:grpSpPr>
        <p:sp>
          <p:nvSpPr>
            <p:cNvPr id="21626" name="Text Box 122"/>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1908</a:t>
              </a:r>
            </a:p>
          </p:txBody>
        </p:sp>
        <p:sp>
          <p:nvSpPr>
            <p:cNvPr id="21627" name="Line 123"/>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1628" name="Picture 124"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629" name="Group 125"/>
          <p:cNvGrpSpPr>
            <a:grpSpLocks/>
          </p:cNvGrpSpPr>
          <p:nvPr/>
        </p:nvGrpSpPr>
        <p:grpSpPr bwMode="auto">
          <a:xfrm>
            <a:off x="609600" y="5562600"/>
            <a:ext cx="557213" cy="882650"/>
            <a:chOff x="336" y="3504"/>
            <a:chExt cx="351" cy="556"/>
          </a:xfrm>
        </p:grpSpPr>
        <p:sp>
          <p:nvSpPr>
            <p:cNvPr id="21630" name="Text Box 126"/>
            <p:cNvSpPr txBox="1">
              <a:spLocks noChangeArrowheads="1"/>
            </p:cNvSpPr>
            <p:nvPr/>
          </p:nvSpPr>
          <p:spPr bwMode="auto">
            <a:xfrm>
              <a:off x="336"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1914</a:t>
              </a:r>
            </a:p>
          </p:txBody>
        </p:sp>
        <p:sp>
          <p:nvSpPr>
            <p:cNvPr id="21631" name="Line 127"/>
            <p:cNvSpPr>
              <a:spLocks noChangeShapeType="1"/>
            </p:cNvSpPr>
            <p:nvPr/>
          </p:nvSpPr>
          <p:spPr bwMode="auto">
            <a:xfrm>
              <a:off x="502"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1632" name="Picture 128"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633" name="Group 129"/>
          <p:cNvGrpSpPr>
            <a:grpSpLocks/>
          </p:cNvGrpSpPr>
          <p:nvPr/>
        </p:nvGrpSpPr>
        <p:grpSpPr bwMode="auto">
          <a:xfrm>
            <a:off x="885825" y="5710238"/>
            <a:ext cx="557213" cy="735012"/>
            <a:chOff x="96" y="3597"/>
            <a:chExt cx="351" cy="463"/>
          </a:xfrm>
        </p:grpSpPr>
        <p:sp>
          <p:nvSpPr>
            <p:cNvPr id="21634" name="Text Box 130"/>
            <p:cNvSpPr txBox="1">
              <a:spLocks noChangeArrowheads="1"/>
            </p:cNvSpPr>
            <p:nvPr/>
          </p:nvSpPr>
          <p:spPr bwMode="auto">
            <a:xfrm>
              <a:off x="96" y="3597"/>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1918</a:t>
              </a:r>
            </a:p>
          </p:txBody>
        </p:sp>
        <p:sp>
          <p:nvSpPr>
            <p:cNvPr id="21635" name="Line 131"/>
            <p:cNvSpPr>
              <a:spLocks noChangeShapeType="1"/>
            </p:cNvSpPr>
            <p:nvPr/>
          </p:nvSpPr>
          <p:spPr bwMode="auto">
            <a:xfrm>
              <a:off x="262" y="3744"/>
              <a:ext cx="0" cy="144"/>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1636" name="Picture 132"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637" name="Group 133"/>
          <p:cNvGrpSpPr>
            <a:grpSpLocks/>
          </p:cNvGrpSpPr>
          <p:nvPr/>
        </p:nvGrpSpPr>
        <p:grpSpPr bwMode="auto">
          <a:xfrm>
            <a:off x="1120775" y="5562600"/>
            <a:ext cx="604838" cy="882650"/>
            <a:chOff x="760" y="3504"/>
            <a:chExt cx="381" cy="556"/>
          </a:xfrm>
        </p:grpSpPr>
        <p:sp>
          <p:nvSpPr>
            <p:cNvPr id="21638" name="Text Box 134"/>
            <p:cNvSpPr txBox="1">
              <a:spLocks noChangeArrowheads="1"/>
            </p:cNvSpPr>
            <p:nvPr/>
          </p:nvSpPr>
          <p:spPr bwMode="auto">
            <a:xfrm>
              <a:off x="760" y="3504"/>
              <a:ext cx="3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1920s</a:t>
              </a:r>
            </a:p>
          </p:txBody>
        </p:sp>
        <p:sp>
          <p:nvSpPr>
            <p:cNvPr id="21639" name="Line 135"/>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1640" name="Picture 136"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641" name="Group 137"/>
          <p:cNvGrpSpPr>
            <a:grpSpLocks/>
          </p:cNvGrpSpPr>
          <p:nvPr/>
        </p:nvGrpSpPr>
        <p:grpSpPr bwMode="auto">
          <a:xfrm>
            <a:off x="2468563" y="5745163"/>
            <a:ext cx="569912" cy="719137"/>
            <a:chOff x="1273" y="3619"/>
            <a:chExt cx="359" cy="453"/>
          </a:xfrm>
        </p:grpSpPr>
        <p:grpSp>
          <p:nvGrpSpPr>
            <p:cNvPr id="21642" name="Group 138"/>
            <p:cNvGrpSpPr>
              <a:grpSpLocks/>
            </p:cNvGrpSpPr>
            <p:nvPr/>
          </p:nvGrpSpPr>
          <p:grpSpPr bwMode="auto">
            <a:xfrm>
              <a:off x="1273" y="3619"/>
              <a:ext cx="328" cy="327"/>
              <a:chOff x="1177" y="3619"/>
              <a:chExt cx="328" cy="327"/>
            </a:xfrm>
          </p:grpSpPr>
          <p:sp>
            <p:nvSpPr>
              <p:cNvPr id="21643" name="Text Box 139"/>
              <p:cNvSpPr txBox="1">
                <a:spLocks noChangeArrowheads="1"/>
              </p:cNvSpPr>
              <p:nvPr/>
            </p:nvSpPr>
            <p:spPr bwMode="auto">
              <a:xfrm>
                <a:off x="1177" y="3619"/>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1935</a:t>
                </a:r>
              </a:p>
            </p:txBody>
          </p:sp>
          <p:sp>
            <p:nvSpPr>
              <p:cNvPr id="21644" name="Line 140"/>
              <p:cNvSpPr>
                <a:spLocks noChangeShapeType="1"/>
              </p:cNvSpPr>
              <p:nvPr/>
            </p:nvSpPr>
            <p:spPr bwMode="auto">
              <a:xfrm>
                <a:off x="1343" y="3754"/>
                <a:ext cx="0" cy="192"/>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21645" name="Picture 141"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3792"/>
              <a:ext cx="336"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646" name="Group 142"/>
          <p:cNvGrpSpPr>
            <a:grpSpLocks/>
          </p:cNvGrpSpPr>
          <p:nvPr/>
        </p:nvGrpSpPr>
        <p:grpSpPr bwMode="auto">
          <a:xfrm>
            <a:off x="4152900" y="5410200"/>
            <a:ext cx="692150" cy="990600"/>
            <a:chOff x="284" y="3408"/>
            <a:chExt cx="436" cy="624"/>
          </a:xfrm>
        </p:grpSpPr>
        <p:sp>
          <p:nvSpPr>
            <p:cNvPr id="21647" name="Text Box 143"/>
            <p:cNvSpPr txBox="1">
              <a:spLocks noChangeArrowheads="1"/>
            </p:cNvSpPr>
            <p:nvPr/>
          </p:nvSpPr>
          <p:spPr bwMode="auto">
            <a:xfrm>
              <a:off x="284" y="3408"/>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1954</a:t>
              </a:r>
            </a:p>
          </p:txBody>
        </p:sp>
        <p:sp>
          <p:nvSpPr>
            <p:cNvPr id="21648" name="Line 144"/>
            <p:cNvSpPr>
              <a:spLocks noChangeShapeType="1"/>
            </p:cNvSpPr>
            <p:nvPr/>
          </p:nvSpPr>
          <p:spPr bwMode="auto">
            <a:xfrm>
              <a:off x="504" y="3600"/>
              <a:ext cx="0" cy="288"/>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1649" name="Picture 145" descr="orange d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792"/>
              <a:ext cx="240" cy="240"/>
            </a:xfrm>
            <a:prstGeom prst="rect">
              <a:avLst/>
            </a:prstGeom>
            <a:noFill/>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grpSp>
      <p:grpSp>
        <p:nvGrpSpPr>
          <p:cNvPr id="21650" name="Group 146"/>
          <p:cNvGrpSpPr>
            <a:grpSpLocks/>
          </p:cNvGrpSpPr>
          <p:nvPr/>
        </p:nvGrpSpPr>
        <p:grpSpPr bwMode="auto">
          <a:xfrm>
            <a:off x="2933700" y="5562600"/>
            <a:ext cx="557213" cy="882650"/>
            <a:chOff x="760" y="3504"/>
            <a:chExt cx="351" cy="556"/>
          </a:xfrm>
        </p:grpSpPr>
        <p:sp>
          <p:nvSpPr>
            <p:cNvPr id="21651" name="Text Box 147"/>
            <p:cNvSpPr txBox="1">
              <a:spLocks noChangeArrowheads="1"/>
            </p:cNvSpPr>
            <p:nvPr/>
          </p:nvSpPr>
          <p:spPr bwMode="auto">
            <a:xfrm>
              <a:off x="760" y="3504"/>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rgbClr val="28558E"/>
                  </a:solidFill>
                </a:rPr>
                <a:t>1940</a:t>
              </a:r>
            </a:p>
          </p:txBody>
        </p:sp>
        <p:sp>
          <p:nvSpPr>
            <p:cNvPr id="21652" name="Line 148"/>
            <p:cNvSpPr>
              <a:spLocks noChangeShapeType="1"/>
            </p:cNvSpPr>
            <p:nvPr/>
          </p:nvSpPr>
          <p:spPr bwMode="auto">
            <a:xfrm>
              <a:off x="926" y="3648"/>
              <a:ext cx="0" cy="240"/>
            </a:xfrm>
            <a:prstGeom prst="line">
              <a:avLst/>
            </a:prstGeom>
            <a:noFill/>
            <a:ln w="19050">
              <a:solidFill>
                <a:srgbClr val="28558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1653" name="Picture 149" descr="blue do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3780"/>
              <a:ext cx="336" cy="280"/>
            </a:xfrm>
            <a:prstGeom prst="rect">
              <a:avLst/>
            </a:prstGeom>
            <a:noFill/>
            <a:extLst>
              <a:ext uri="{909E8E84-426E-40DD-AFC4-6F175D3DCCD1}">
                <a14:hiddenFill xmlns:a14="http://schemas.microsoft.com/office/drawing/2010/main">
                  <a:solidFill>
                    <a:srgbClr val="FFFFFF"/>
                  </a:solidFill>
                </a14:hiddenFill>
              </a:ext>
            </a:extLst>
          </p:spPr>
        </p:pic>
      </p:grpSp>
      <p:pic>
        <p:nvPicPr>
          <p:cNvPr id="21659" name="Picture 155" descr="tl_edison_elect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1895475"/>
            <a:ext cx="2857500" cy="1914525"/>
          </a:xfrm>
          <a:prstGeom prst="rect">
            <a:avLst/>
          </a:prstGeom>
          <a:noFill/>
          <a:ln w="38100">
            <a:solidFill>
              <a:schemeClr val="bg1"/>
            </a:solidFill>
            <a:miter lim="800000"/>
            <a:headEnd/>
            <a:tailEnd/>
          </a:ln>
          <a:effectLst>
            <a:outerShdw dist="35921" dir="2700000" algn="ctr" rotWithShape="0">
              <a:srgbClr val="90BAE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dissolve">
                                      <p:cBhvr>
                                        <p:cTn id="7" dur="500"/>
                                        <p:tgtEl>
                                          <p:spTgt spid="2151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515"/>
                                        </p:tgtEl>
                                        <p:attrNameLst>
                                          <p:attrName>style.visibility</p:attrName>
                                        </p:attrNameLst>
                                      </p:cBhvr>
                                      <p:to>
                                        <p:strVal val="visible"/>
                                      </p:to>
                                    </p:set>
                                  </p:childTnLst>
                                </p:cTn>
                              </p:par>
                            </p:childTnLst>
                          </p:cTn>
                        </p:par>
                        <p:par>
                          <p:cTn id="11" fill="hold" nodeType="afterGroup">
                            <p:stCondLst>
                              <p:cond delay="500"/>
                            </p:stCondLst>
                            <p:childTnLst>
                              <p:par>
                                <p:cTn id="12" presetID="13" presetClass="entr" presetSubtype="16" fill="hold" nodeType="afterEffect">
                                  <p:stCondLst>
                                    <p:cond delay="0"/>
                                  </p:stCondLst>
                                  <p:childTnLst>
                                    <p:set>
                                      <p:cBhvr>
                                        <p:cTn id="13" dur="1" fill="hold">
                                          <p:stCondLst>
                                            <p:cond delay="0"/>
                                          </p:stCondLst>
                                        </p:cTn>
                                        <p:tgtEl>
                                          <p:spTgt spid="21659"/>
                                        </p:tgtEl>
                                        <p:attrNameLst>
                                          <p:attrName>style.visibility</p:attrName>
                                        </p:attrNameLst>
                                      </p:cBhvr>
                                      <p:to>
                                        <p:strVal val="visible"/>
                                      </p:to>
                                    </p:set>
                                    <p:animEffect transition="in" filter="plus(in)">
                                      <p:cBhvr>
                                        <p:cTn id="14" dur="2000"/>
                                        <p:tgtEl>
                                          <p:spTgt spid="21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2151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8558E"/>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solidFill>
          <a:srgbClr val="28558E"/>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FFCC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814</TotalTime>
  <Words>1380</Words>
  <Application>Microsoft Office PowerPoint</Application>
  <PresentationFormat>On-screen Show (4:3)</PresentationFormat>
  <Paragraphs>551</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Impact</vt:lpstr>
      <vt:lpstr>Tahoma</vt:lpstr>
      <vt:lpstr>Default Design</vt:lpstr>
      <vt:lpstr>Through the Years 1905-Present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Tetra Tech 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Andru Poole</dc:creator>
  <cp:lastModifiedBy>Andru P</cp:lastModifiedBy>
  <cp:revision>168</cp:revision>
  <dcterms:created xsi:type="dcterms:W3CDTF">2008-06-10T13:09:50Z</dcterms:created>
  <dcterms:modified xsi:type="dcterms:W3CDTF">2017-10-06T16:36:43Z</dcterms:modified>
</cp:coreProperties>
</file>